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5" r:id="rId4"/>
    <p:sldMasterId id="2147483672" r:id="rId5"/>
  </p:sldMasterIdLst>
  <p:notesMasterIdLst>
    <p:notesMasterId r:id="rId22"/>
  </p:notesMasterIdLst>
  <p:sldIdLst>
    <p:sldId id="423" r:id="rId6"/>
    <p:sldId id="257" r:id="rId7"/>
    <p:sldId id="258" r:id="rId8"/>
    <p:sldId id="469" r:id="rId9"/>
    <p:sldId id="462" r:id="rId10"/>
    <p:sldId id="426" r:id="rId11"/>
    <p:sldId id="456" r:id="rId12"/>
    <p:sldId id="436" r:id="rId13"/>
    <p:sldId id="468" r:id="rId14"/>
    <p:sldId id="430" r:id="rId15"/>
    <p:sldId id="438" r:id="rId16"/>
    <p:sldId id="478" r:id="rId17"/>
    <p:sldId id="480" r:id="rId18"/>
    <p:sldId id="472" r:id="rId19"/>
    <p:sldId id="479" r:id="rId20"/>
    <p:sldId id="466" r:id="rId2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D9D8EB"/>
    <a:srgbClr val="CFE8FF"/>
    <a:srgbClr val="282A2E"/>
    <a:srgbClr val="363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1338" y="-642"/>
      </p:cViewPr>
      <p:guideLst>
        <p:guide orient="horz" pos="2160"/>
        <p:guide pos="6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:a16="http://schemas.microsoft.com/office/drawing/2014/main" xmlns="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:a16="http://schemas.microsoft.com/office/drawing/2014/main" xmlns="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:a16="http://schemas.microsoft.com/office/drawing/2014/main" xmlns="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колонтитул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42" userDrawn="1">
          <p15:clr>
            <a:srgbClr val="FBAE40"/>
          </p15:clr>
        </p15:guide>
        <p15:guide id="4" orient="horz" pos="20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Рисунок 11">
            <a:extLst>
              <a:ext uri="{FF2B5EF4-FFF2-40B4-BE49-F238E27FC236}">
                <a16:creationId xmlns:a16="http://schemas.microsoft.com/office/drawing/2014/main" xmlns="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:a16="http://schemas.microsoft.com/office/drawing/2014/main" xmlns="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25EC69B5-8145-63DB-7E02-3E7C098796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:a16="http://schemas.microsoft.com/office/drawing/2014/main" xmlns="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:a16="http://schemas.microsoft.com/office/drawing/2014/main" xmlns="" id="{A5609147-C3F3-A48D-6473-3423B8E24B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xmlns="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:a16="http://schemas.microsoft.com/office/drawing/2014/main" xmlns="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DBBDEB4D-C5A4-7A07-798C-EA53C745A7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CA69C4E8-77D3-0194-6E1F-8CDAC0790D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:a16="http://schemas.microsoft.com/office/drawing/2014/main" xmlns="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:a16="http://schemas.microsoft.com/office/drawing/2014/main" xmlns="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00D34DBF-06F2-B545-5E93-27DE62CB3C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0DE764F5-DC0D-6C0B-2F61-BFF7DDFFB2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7CDBC32D-D31A-34F7-1BD5-9DF41ABEC9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:a16="http://schemas.microsoft.com/office/drawing/2014/main" xmlns="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C0A6CD29-C0B0-1BF3-E4E7-E12431FF49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Номер слайда 4">
            <a:extLst>
              <a:ext uri="{FF2B5EF4-FFF2-40B4-BE49-F238E27FC236}">
                <a16:creationId xmlns:a16="http://schemas.microsoft.com/office/drawing/2014/main" xmlns="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Текст 7">
            <a:extLst>
              <a:ext uri="{FF2B5EF4-FFF2-40B4-BE49-F238E27FC236}">
                <a16:creationId xmlns:a16="http://schemas.microsoft.com/office/drawing/2014/main" xmlns="" id="{6E7C6201-9E6E-62C6-3141-B7D55752F03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4947960-C3AA-CDF1-52E4-A26AA7AD26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Диаграмма 11">
            <a:extLst>
              <a:ext uri="{FF2B5EF4-FFF2-40B4-BE49-F238E27FC236}">
                <a16:creationId xmlns:a16="http://schemas.microsoft.com/office/drawing/2014/main" xmlns="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xmlns="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1FF3B5DC-9655-A127-3D55-8C1FF6893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xmlns="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:a16="http://schemas.microsoft.com/office/drawing/2014/main" xmlns="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0F3CF26-54CF-0539-2EA1-5A347DCEA2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:a16="http://schemas.microsoft.com/office/drawing/2014/main" xmlns="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C31A8998-2CD6-C505-2002-D4FAD3D1F2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:a16="http://schemas.microsoft.com/office/drawing/2014/main" xmlns="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5A1FE935-99E6-EFD4-6D0F-FBC6027928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:a16="http://schemas.microsoft.com/office/drawing/2014/main" xmlns="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EFEB4CB4-0345-6530-4889-A879C49522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xmlns="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:a16="http://schemas.microsoft.com/office/drawing/2014/main" xmlns="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:a16="http://schemas.microsoft.com/office/drawing/2014/main" xmlns="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:a16="http://schemas.microsoft.com/office/drawing/2014/main" xmlns="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:a16="http://schemas.microsoft.com/office/drawing/2014/main" xmlns="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4" name="Текст 7">
            <a:extLst>
              <a:ext uri="{FF2B5EF4-FFF2-40B4-BE49-F238E27FC236}">
                <a16:creationId xmlns:a16="http://schemas.microsoft.com/office/drawing/2014/main" xmlns="" id="{0E1EC83A-85D2-8910-BC95-F276B2FC27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38A1C92-CDB6-5AA4-49A7-56EDA5866E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xmlns="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672F65F2-DCB8-8793-D53B-29FDFA374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xmlns="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:a16="http://schemas.microsoft.com/office/drawing/2014/main" xmlns="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4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xmlns="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17805" y="2358416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xmlns="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3" y="1607462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:a16="http://schemas.microsoft.com/office/drawing/2014/main" xmlns="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1603449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xmlns="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1603449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:a16="http://schemas.microsoft.com/office/drawing/2014/main" xmlns="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5" name="Текст 7">
            <a:extLst>
              <a:ext uri="{FF2B5EF4-FFF2-40B4-BE49-F238E27FC236}">
                <a16:creationId xmlns:a16="http://schemas.microsoft.com/office/drawing/2014/main" xmlns="" id="{FDCC2FFF-F02D-4AC5-36F9-AB78A83E9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xmlns="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896183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:a16="http://schemas.microsoft.com/office/drawing/2014/main" xmlns="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xmlns="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:a16="http://schemas.microsoft.com/office/drawing/2014/main" xmlns="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xmlns="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xmlns="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xmlns="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68A1339-501D-64DA-C8B5-52929CFF6A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Номер слайда 4">
            <a:extLst>
              <a:ext uri="{FF2B5EF4-FFF2-40B4-BE49-F238E27FC236}">
                <a16:creationId xmlns:a16="http://schemas.microsoft.com/office/drawing/2014/main" xmlns="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6C2E8AF7-382D-88BB-23C5-07A71763FE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xmlns="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:a16="http://schemas.microsoft.com/office/drawing/2014/main" xmlns="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9" name="Текст 28">
            <a:extLst>
              <a:ext uri="{FF2B5EF4-FFF2-40B4-BE49-F238E27FC236}">
                <a16:creationId xmlns:a16="http://schemas.microsoft.com/office/drawing/2014/main" xmlns="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:a16="http://schemas.microsoft.com/office/drawing/2014/main" xmlns="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xmlns="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xmlns="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xmlns="" id="{929BD678-58F6-07A5-5B2B-EF3E724A07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xmlns="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:a16="http://schemas.microsoft.com/office/drawing/2014/main" xmlns="" id="{1D5E27BE-7EDA-D15B-3BB9-CFD1B84081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больши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2175667B-4583-04FE-4801-F6C8F75BDF08}"/>
              </a:ext>
            </a:extLst>
          </p:cNvPr>
          <p:cNvSpPr/>
          <p:nvPr userDrawn="1"/>
        </p:nvSpPr>
        <p:spPr>
          <a:xfrm>
            <a:off x="796228" y="1370705"/>
            <a:ext cx="3255621" cy="4871068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0C01C6F4-9C01-3FB3-C85B-D700EDBB7C86}"/>
              </a:ext>
            </a:extLst>
          </p:cNvPr>
          <p:cNvSpPr/>
          <p:nvPr userDrawn="1"/>
        </p:nvSpPr>
        <p:spPr>
          <a:xfrm>
            <a:off x="4598950" y="1370705"/>
            <a:ext cx="3254400" cy="4871068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01950DA1-BCD8-EDB2-DC7D-A275B3D4A3F2}"/>
              </a:ext>
            </a:extLst>
          </p:cNvPr>
          <p:cNvSpPr/>
          <p:nvPr userDrawn="1"/>
        </p:nvSpPr>
        <p:spPr>
          <a:xfrm>
            <a:off x="8401672" y="1370705"/>
            <a:ext cx="3255621" cy="4871068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83853" y="2864660"/>
            <a:ext cx="2480370" cy="3377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:a16="http://schemas.microsoft.com/office/drawing/2014/main" xmlns="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09889" y="2864661"/>
            <a:ext cx="2823363" cy="3377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xmlns="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6" y="2864659"/>
            <a:ext cx="2602252" cy="3377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xmlns="" id="{6043606F-AF6C-84D3-B3BF-6EEAC815EA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37471" y="2111505"/>
            <a:ext cx="2573137" cy="4755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3" name="Текст 28">
            <a:extLst>
              <a:ext uri="{FF2B5EF4-FFF2-40B4-BE49-F238E27FC236}">
                <a16:creationId xmlns:a16="http://schemas.microsoft.com/office/drawing/2014/main" xmlns="" id="{E4CABCE6-EE0A-8E8C-9233-E6CA1AB679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9889" y="2111504"/>
            <a:ext cx="2823363" cy="43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xmlns="" id="{D615DBDD-0B36-54FC-DE4B-EB08CA7AC1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494643" y="2111505"/>
            <a:ext cx="295523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007952F-920A-9A7B-788E-085AA224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653" y="397565"/>
            <a:ext cx="9518374" cy="54333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1" name="Номер слайда 4">
            <a:extLst>
              <a:ext uri="{FF2B5EF4-FFF2-40B4-BE49-F238E27FC236}">
                <a16:creationId xmlns:a16="http://schemas.microsoft.com/office/drawing/2014/main" xmlns="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035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:a16="http://schemas.microsoft.com/office/drawing/2014/main" xmlns="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xmlns="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:a16="http://schemas.microsoft.com/office/drawing/2014/main" xmlns="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:a16="http://schemas.microsoft.com/office/drawing/2014/main" xmlns="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:a16="http://schemas.microsoft.com/office/drawing/2014/main" xmlns="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:a16="http://schemas.microsoft.com/office/drawing/2014/main" xmlns="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:a16="http://schemas.microsoft.com/office/drawing/2014/main" xmlns="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2007952F-920A-9A7B-788E-085AA22404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9518374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:a16="http://schemas.microsoft.com/office/drawing/2014/main" xmlns="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xmlns="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:a16="http://schemas.microsoft.com/office/drawing/2014/main" xmlns="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Текст 7">
            <a:extLst>
              <a:ext uri="{FF2B5EF4-FFF2-40B4-BE49-F238E27FC236}">
                <a16:creationId xmlns:a16="http://schemas.microsoft.com/office/drawing/2014/main" xmlns="" id="{7940E9A4-BEC6-6B6F-E45E-4CD0FD9879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1" y="685800"/>
            <a:ext cx="9519064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:a16="http://schemas.microsoft.com/office/drawing/2014/main" xmlns="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:a16="http://schemas.microsoft.com/office/drawing/2014/main" xmlns="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:a16="http://schemas.microsoft.com/office/drawing/2014/main" xmlns="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:a16="http://schemas.microsoft.com/office/drawing/2014/main" xmlns="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колонтитул</a:t>
            </a:r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:a16="http://schemas.microsoft.com/office/drawing/2014/main" xmlns="" id="{C0D292B2-0493-437D-3634-16788AB1E3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6268" y="560286"/>
            <a:ext cx="2944714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xmlns="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:a16="http://schemas.microsoft.com/office/drawing/2014/main" xmlns="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xmlns="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xmlns="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:a16="http://schemas.microsoft.com/office/drawing/2014/main" xmlns="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xmlns="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xmlns="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xmlns="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:a16="http://schemas.microsoft.com/office/drawing/2014/main" xmlns="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91" name="Рисунок 90">
            <a:extLst>
              <a:ext uri="{FF2B5EF4-FFF2-40B4-BE49-F238E27FC236}">
                <a16:creationId xmlns:a16="http://schemas.microsoft.com/office/drawing/2014/main" xmlns="" id="{90283E32-8916-9392-39D7-F3EC5EA3903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8954" y="350363"/>
            <a:ext cx="1769293" cy="45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xmlns="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xmlns="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xmlns="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xmlns="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xmlns="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xmlns="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xmlns="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xmlns="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xmlns="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xmlns="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xmlns="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xmlns="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xmlns="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xmlns="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xmlns="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xmlns="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xmlns="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xmlns="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xmlns="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xmlns="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xmlns="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:a16="http://schemas.microsoft.com/office/drawing/2014/main" xmlns="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:a16="http://schemas.microsoft.com/office/drawing/2014/main" xmlns="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:a16="http://schemas.microsoft.com/office/drawing/2014/main" xmlns="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xmlns="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:a16="http://schemas.microsoft.com/office/drawing/2014/main" xmlns="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xmlns="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:a16="http://schemas.microsoft.com/office/drawing/2014/main" xmlns="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86" name="Рисунок 85">
            <a:extLst>
              <a:ext uri="{FF2B5EF4-FFF2-40B4-BE49-F238E27FC236}">
                <a16:creationId xmlns:a16="http://schemas.microsoft.com/office/drawing/2014/main" xmlns="" id="{EF824F82-FEBC-6C66-66BF-CA8314FD0B31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8954" y="350363"/>
            <a:ext cx="1769293" cy="45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75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6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2F45EB1-B3CC-B794-C3CB-331C5116F339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7728D1D-82C6-F3AA-85D1-B58386847B2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73773A4C-EB25-1AEF-A66D-D48D82C0C4E2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:a16="http://schemas.microsoft.com/office/drawing/2014/main" xmlns="" id="{536DEFD7-5976-47BA-7A05-52D802C5CA12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057F186-E57F-AD4D-3964-6BF2F172C88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xmlns="" id="{C9EF1A92-EC3E-3DC2-D709-96F4938C54D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94CC025-59CD-E237-2FCA-DEE961333D7C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1F769D60-8BE1-90AD-78F9-452D04CAF50A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E3BE261-E486-B29F-BF3B-1F6CEBA1ACD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6CA876A8-FB94-A570-DF44-AE8D5E0DB975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D11EE855-CA64-F8BF-C3C8-C6CCA2C92633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987779-CB13-017A-2098-B2274DAAF4E0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B1A81D32-9260-D226-A11D-8E56997864C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F3C12604-F07B-D917-8883-433B20C274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7C0673B-6155-958A-E2B5-810B1352A2C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xmlns="" id="{5EFFEA6E-D20F-751C-A2C2-6088390C57C6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2D57CE7-DEE1-9F9F-5616-AB44A8AA8203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="" id="{461CE9F3-5809-26DC-C752-04D011AC32A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09A84866-7D77-4BB3-AFAF-A5060932E578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74DF71B1-183A-1425-FEC7-D01F2EE62F18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FC26D260-1C08-B4DD-1C6C-1DB953757A96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520BE496-230D-635F-1060-0A635D98445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6FCCD63-EADF-99D7-6CD9-723473FFEA2D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954235C1-D69D-95E1-159A-8A14932C695F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7ABCE2D-7438-0687-E2F8-C34F468B41DC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E405C2BE-C7E4-6B60-A313-C365E691FFCE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08AF0EEF-2318-CAB4-EE4A-09B34BA6B561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xmlns="" id="{55FEB656-9028-30CC-A180-FFB206C7B89E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CDAB30AD-16F8-5800-20D2-E5D00CCC7AF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xmlns="" id="{ABBDB62B-AC1B-7BD2-697C-92279E4D50F6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13DA1542-39E5-F15F-EACA-E248DA4154E4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97FB303-AC88-AC91-AC74-6889DDB815DA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64050EB1-EFDF-DDEA-A885-32B32232004B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1358A0B4-DCAF-C79F-7D47-96628A211C11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ECEA78A-1072-5EF3-E76B-8FE852D93C4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3705E196-48F8-ABF3-2B3E-71B9D74A121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84110624-40C2-54F5-1393-AE7EF88445F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:a16="http://schemas.microsoft.com/office/drawing/2014/main" xmlns="" id="{F2490B30-553A-DD70-0F98-7E88B672BC8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49641278-E4E8-1997-781B-A02EA3B7E329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xmlns="" id="{54B80D6F-8E10-2A48-1C69-B92F3CA26F5E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03C8FF93-EA72-3208-6636-98A454096E38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92FE5B1A-B6FB-38DF-97F1-F284AE4EAA9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F9B0BBF4-D5E2-5261-CCCE-A9C8EBCF54C6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C967A3B6-7451-42DA-A6D7-3AD62F882C69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BAA6C975-98F6-51DD-608A-DAF904C439F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290ECCC2-B104-B4C5-64A6-B451C2B2EDF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928AD003-C0B3-671F-098F-0C21EF8FCE36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xmlns="" id="{DB037AF4-A263-43BB-9065-275CE3EA96B8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65E5754E-D72A-3CDF-B416-ACFAC1A6CA6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xmlns="" id="{CAB4EF78-0533-8476-A7C5-0C087EEC2C9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B618C176-867A-09B1-42EF-A0077CC7697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4F9A3F61-817B-2550-6764-20F697E33F9C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A1DC255-8E6C-83CD-BC07-6A677677F557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7ACC6FE0-ACC5-9AA7-9E53-08FAA4A0201D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80A121AF-643A-FD89-7D85-0D2D1EBF508B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8719D218-CB25-249A-F27D-E16487B01BF8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F0663A02-175D-7954-BF83-0C9F07AA5992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6A1DAEF2-F828-92F9-0A98-8FE2D387635F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xmlns="" id="{2E48B1E9-5A63-2166-77C5-A8B363BF0455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A725F10F-6768-DD93-BCE7-BF144F6584FB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D8B45A2B-8F20-2B44-D332-CD6581DF4FF2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5162192A-A299-5099-4ED4-E2D691D863B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85EE2A29-EE76-015F-FAD6-7099A2F7162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D5EA46C1-4A71-CDFB-42C7-E5C59CCB3E5D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03855C1B-34FD-109A-2BB4-5A453ED03E60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86F25E88-5C16-C19C-CD2A-F83B4099EA75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D189FEB9-3E95-60DF-ED4A-CF0957BBA5B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84194F42-9977-01C3-1B51-42DE44DE128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299BEEA4-6B71-743C-6922-BE1FF93E30F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A333997-8BF6-43AB-AEFC-4F6717673860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xmlns="" id="{EB981A98-1A8F-537B-C1CD-B9E798012123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:a16="http://schemas.microsoft.com/office/drawing/2014/main" xmlns="" id="{458D4886-9F48-1D99-AB3C-AEF765DBCFC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xmlns="" id="{E8F3EFB4-8DFD-1748-02F1-58F1C2B7D22B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8B412663-1269-6393-40D0-5E66DD19D354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xmlns="" id="{3111AFE0-56D1-0CF6-67EA-D8412A26054A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51533FCE-1E8B-DC97-0D36-020255937D3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9523F5BD-2750-3C7D-FC41-3ED5FBC657F6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xmlns="" id="{19847533-EA27-04F3-00CB-941445B744DF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xmlns="" id="{FA3AF7B5-5F14-5D17-8D18-C9D085A2D8F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xmlns="" id="{179D3D52-58CB-9CF4-860C-A6E0A5A738F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2B201638-5F8B-70A9-E548-445C928E4FF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69B6B319-AA1A-7605-1ADC-C2F4B427C226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7AE7B183-676C-3A49-C76B-59B95F0AFF6D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2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xmlns="" id="{3471FBAD-C496-FF19-C20E-DD282AC7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438" y="3267945"/>
            <a:ext cx="6611568" cy="967993"/>
          </a:xfrm>
        </p:spPr>
        <p:txBody>
          <a:bodyPr>
            <a:noAutofit/>
          </a:bodyPr>
          <a:lstStyle/>
          <a:p>
            <a:r>
              <a:rPr lang="ru-RU" dirty="0"/>
              <a:t>«Сведения о деятельности некоммерческой организации» за 2023 год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6E8BF3E-492B-EDC1-33F2-07A2A7A7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 </a:t>
            </a:r>
            <a:r>
              <a:rPr lang="en-US" dirty="0"/>
              <a:t>N </a:t>
            </a:r>
            <a:r>
              <a:rPr lang="ru-RU" dirty="0"/>
              <a:t>1-НКО</a:t>
            </a:r>
          </a:p>
        </p:txBody>
      </p:sp>
    </p:spTree>
    <p:extLst>
      <p:ext uri="{BB962C8B-B14F-4D97-AF65-F5344CB8AC3E}">
        <p14:creationId xmlns:p14="http://schemas.microsoft.com/office/powerpoint/2010/main" val="21787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Численность участников деятельности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641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4C8D7978-61FD-E19B-9DA3-DE94C2CD6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73843"/>
              </p:ext>
            </p:extLst>
          </p:nvPr>
        </p:nvGraphicFramePr>
        <p:xfrm>
          <a:off x="657472" y="1934839"/>
          <a:ext cx="11080872" cy="4475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0100">
                  <a:extLst>
                    <a:ext uri="{9D8B030D-6E8A-4147-A177-3AD203B41FA5}">
                      <a16:colId xmlns:a16="http://schemas.microsoft.com/office/drawing/2014/main" xmlns="" val="3527119383"/>
                    </a:ext>
                  </a:extLst>
                </a:gridCol>
                <a:gridCol w="3721395">
                  <a:extLst>
                    <a:ext uri="{9D8B030D-6E8A-4147-A177-3AD203B41FA5}">
                      <a16:colId xmlns:a16="http://schemas.microsoft.com/office/drawing/2014/main" xmlns="" val="2044720064"/>
                    </a:ext>
                  </a:extLst>
                </a:gridCol>
                <a:gridCol w="3519377">
                  <a:extLst>
                    <a:ext uri="{9D8B030D-6E8A-4147-A177-3AD203B41FA5}">
                      <a16:colId xmlns:a16="http://schemas.microsoft.com/office/drawing/2014/main" xmlns="" val="3307982455"/>
                    </a:ext>
                  </a:extLst>
                </a:gridCol>
              </a:tblGrid>
              <a:tr h="630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cap="all" baseline="0" dirty="0">
                          <a:solidFill>
                            <a:srgbClr val="363194"/>
                          </a:solidFill>
                          <a:effectLst/>
                        </a:rPr>
                        <a:t>ФОРМА № 1-НКО</a:t>
                      </a:r>
                    </a:p>
                    <a:p>
                      <a:pPr algn="ctr" fontAlgn="ctr"/>
                      <a:r>
                        <a:rPr lang="ru-RU" sz="1000" b="1" u="none" strike="noStrike" cap="all" baseline="0" dirty="0">
                          <a:solidFill>
                            <a:srgbClr val="282A2E"/>
                          </a:solidFill>
                          <a:effectLst/>
                        </a:rPr>
                        <a:t>«Сведения о деятельности некоммерческой организации» за 2023 год</a:t>
                      </a:r>
                    </a:p>
                  </a:txBody>
                  <a:tcPr marL="72000" marR="54000" marT="7200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>
                          <a:solidFill>
                            <a:srgbClr val="36319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№ п-4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«сведения о численности </a:t>
                      </a:r>
                      <a:endParaRPr lang="ru-RU" sz="1000" b="1" u="none" strike="noStrike" kern="1200" cap="all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000" b="1" u="none" strike="noStrike" kern="1200" cap="all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заработной плате работников»</a:t>
                      </a:r>
                      <a:endParaRPr lang="ru-RU" sz="1000" b="1" u="none" strike="noStrike" kern="1200" cap="all" baseline="0" dirty="0">
                        <a:solidFill>
                          <a:srgbClr val="282A2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54000" marT="7200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>
                          <a:solidFill>
                            <a:srgbClr val="36319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№ 1-Т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>
                          <a:solidFill>
                            <a:srgbClr val="282A2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«сведения о численности </a:t>
                      </a:r>
                      <a:endParaRPr lang="ru-RU" sz="1000" b="1" u="none" strike="noStrike" kern="1200" cap="all" baseline="0" dirty="0" smtClean="0">
                        <a:solidFill>
                          <a:srgbClr val="282A2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000" b="1" u="none" strike="noStrike" kern="1200" cap="all" baseline="0" dirty="0" smtClean="0">
                          <a:solidFill>
                            <a:srgbClr val="282A2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00" b="1" u="none" strike="noStrike" kern="1200" cap="all" baseline="0" dirty="0">
                          <a:solidFill>
                            <a:srgbClr val="282A2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заработной плате работников»</a:t>
                      </a:r>
                    </a:p>
                  </a:txBody>
                  <a:tcPr marL="72000" marR="54000" marT="72000" marB="0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712695"/>
                  </a:ext>
                </a:extLst>
              </a:tr>
              <a:tr h="63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Среднесписочная</a:t>
                      </a:r>
                      <a:r>
                        <a:rPr lang="ru-RU" sz="1000" b="1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численность </a:t>
                      </a:r>
                      <a:r>
                        <a:rPr lang="ru-RU" sz="1000" b="1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работников </a:t>
                      </a:r>
                      <a:endParaRPr lang="ru-RU" sz="1000" b="1" u="none" strike="noStrike" dirty="0" smtClean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000" b="0" u="none" strike="noStrike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за </a:t>
                      </a:r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отчетный 2023 год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94 графа 3)</a:t>
                      </a: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графа</a:t>
                      </a:r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2 (в среднем за 2023 год)</a:t>
                      </a: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2 за 2023 год</a:t>
                      </a: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8911508"/>
                  </a:ext>
                </a:extLst>
              </a:tr>
              <a:tr h="63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Среднесписочная</a:t>
                      </a:r>
                      <a:r>
                        <a:rPr lang="ru-RU" sz="1000" b="1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численность работников </a:t>
                      </a:r>
                      <a:endParaRPr lang="ru-RU" sz="1000" b="1" u="none" strike="noStrike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000" b="0" u="none" strike="noStrike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за </a:t>
                      </a:r>
                      <a:r>
                        <a:rPr lang="ru-RU" sz="1000" b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предыдущий 2022 год </a:t>
                      </a:r>
                      <a:r>
                        <a:rPr lang="ru-RU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94 графа 4)</a:t>
                      </a:r>
                      <a:endParaRPr lang="ru-RU" sz="10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графа 2 (в среднем за 2022 год)</a:t>
                      </a:r>
                    </a:p>
                    <a:p>
                      <a:pPr lvl="1" algn="ctr" fontAlgn="ctr"/>
                      <a:endParaRPr lang="ru-RU" sz="1000" b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2 за 2022 год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0722518"/>
                  </a:ext>
                </a:extLst>
              </a:tr>
              <a:tr h="630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Средняя</a:t>
                      </a:r>
                      <a:r>
                        <a:rPr lang="ru-RU" sz="1000" b="1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численность внешних совместителей </a:t>
                      </a:r>
                      <a:endParaRPr lang="ru-RU" sz="1000" b="1" u="none" strike="noStrike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за </a:t>
                      </a:r>
                      <a:r>
                        <a:rPr lang="ru-RU" sz="1000" b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отчетный 2023 год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95 графа 3)</a:t>
                      </a:r>
                    </a:p>
                    <a:p>
                      <a:pPr algn="l" fontAlgn="b"/>
                      <a:endParaRPr lang="ru-RU" sz="1000" b="1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графа 3 (в среднем за 2023 год)</a:t>
                      </a: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3 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A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8604329"/>
                  </a:ext>
                </a:extLst>
              </a:tr>
              <a:tr h="63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Средняя численность внешних совместителей</a:t>
                      </a:r>
                      <a:r>
                        <a:rPr lang="ru-RU" sz="1000" b="1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000" b="1" i="0" u="none" strike="noStrike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ru-RU" sz="1000" b="0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предыдущий 2022 год </a:t>
                      </a:r>
                      <a:r>
                        <a:rPr lang="ru-RU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95 графа 4)</a:t>
                      </a:r>
                      <a:endParaRPr lang="ru-RU" sz="1000" b="0" i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графа 3 (в среднем за 2022 год)</a:t>
                      </a:r>
                    </a:p>
                    <a:p>
                      <a:pPr algn="ctr" fontAlgn="ctr"/>
                      <a:endParaRPr lang="ru-RU" sz="1000" b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3 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A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396319"/>
                  </a:ext>
                </a:extLst>
              </a:tr>
              <a:tr h="691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Средняя численность</a:t>
                      </a:r>
                      <a:r>
                        <a:rPr lang="ru-RU" sz="1000" b="1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работников, привлеченных по договорам гражданско-правового характера, </a:t>
                      </a:r>
                      <a:endParaRPr lang="ru-RU" sz="1000" b="1" i="0" u="none" strike="noStrike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ru-RU" sz="1000" b="0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отчетный 2023 год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96 графа 3)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графа 4 (в среднем за 2023</a:t>
                      </a:r>
                      <a:r>
                        <a:rPr lang="ru-RU" sz="1000" b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год)</a:t>
                      </a:r>
                      <a:endParaRPr lang="ru-RU" sz="1000" b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4 за 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A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150371"/>
                  </a:ext>
                </a:extLst>
              </a:tr>
              <a:tr h="630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Средняя численность работников, привлеченных по договорам</a:t>
                      </a:r>
                      <a:r>
                        <a:rPr lang="ru-RU" sz="1000" b="1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гражданско-правового характера, </a:t>
                      </a:r>
                      <a:endParaRPr lang="ru-RU" sz="1000" b="1" i="0" u="none" strike="noStrike" baseline="0" dirty="0" smtClean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baseline="0" dirty="0" smtClean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за </a:t>
                      </a:r>
                      <a:r>
                        <a:rPr lang="ru-RU" sz="1000" b="0" i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предыдущий 2022 год </a:t>
                      </a:r>
                      <a:r>
                        <a:rPr lang="ru-RU" sz="100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(строка 96 графа 4)</a:t>
                      </a:r>
                      <a:endParaRPr lang="ru-RU" sz="1000" b="0" i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Строка 01 графа 4 (в среднем за 2022</a:t>
                      </a:r>
                      <a:r>
                        <a:rPr lang="ru-RU" sz="1000" b="0" u="none" strike="noStrike" baseline="0" dirty="0">
                          <a:solidFill>
                            <a:srgbClr val="282A2E"/>
                          </a:solidFill>
                          <a:effectLst/>
                          <a:latin typeface="+mn-lt"/>
                        </a:rPr>
                        <a:t> год)</a:t>
                      </a:r>
                      <a:endParaRPr lang="ru-RU" sz="1000" b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000" b="0" u="none" strike="noStrike" dirty="0">
                        <a:solidFill>
                          <a:srgbClr val="282A2E"/>
                        </a:solidFill>
                        <a:effectLst/>
                        <a:latin typeface="+mn-lt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282A2E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Строка 01 графа 4 за 2022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82A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54000" marT="7734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393645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604F86B-1097-2320-5B8F-8B66A582B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426" y="384117"/>
            <a:ext cx="7437867" cy="680408"/>
          </a:xfrm>
        </p:spPr>
        <p:txBody>
          <a:bodyPr>
            <a:noAutofit/>
          </a:bodyPr>
          <a:lstStyle/>
          <a:p>
            <a:r>
              <a:rPr lang="ru-RU" dirty="0"/>
              <a:t>СООТВЕТСТВИЕ ПОКАЗАТЕЛЕЙ ФОРМЫ № 1-НКО  И ФОРМ №№ П-4 И 1-Т</a:t>
            </a:r>
          </a:p>
        </p:txBody>
      </p:sp>
      <p:sp>
        <p:nvSpPr>
          <p:cNvPr id="4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551142" y="1275076"/>
            <a:ext cx="9658174" cy="52364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200" dirty="0"/>
              <a:t>Данные по средней численности работников необходимо сопоставить с данными форм № П-4 или № 1-Т за 2023 и 2022 </a:t>
            </a:r>
            <a:r>
              <a:rPr lang="ru-RU" sz="1200" dirty="0" smtClean="0"/>
              <a:t>годы    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В случае расхождения показателей </a:t>
            </a:r>
            <a:r>
              <a:rPr lang="ru-RU" sz="1200" b="1" dirty="0" smtClean="0"/>
              <a:t>необходимо </a:t>
            </a:r>
            <a:r>
              <a:rPr lang="ru-RU" sz="1200" b="1" dirty="0"/>
              <a:t>направить </a:t>
            </a:r>
            <a:r>
              <a:rPr lang="ru-RU" sz="1200" b="1" dirty="0" smtClean="0"/>
              <a:t>пояснения в Кировстат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2736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2">
            <a:extLst>
              <a:ext uri="{FF2B5EF4-FFF2-40B4-BE49-F238E27FC236}">
                <a16:creationId xmlns:a16="http://schemas.microsoft.com/office/drawing/2014/main" xmlns="" id="{BE661CAF-7768-9AC2-F538-B5F8ECA17596}"/>
              </a:ext>
            </a:extLst>
          </p:cNvPr>
          <p:cNvSpPr/>
          <p:nvPr/>
        </p:nvSpPr>
        <p:spPr>
          <a:xfrm>
            <a:off x="701217" y="2043722"/>
            <a:ext cx="4820108" cy="3432075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5"/>
          </p:nvPr>
        </p:nvSpPr>
        <p:spPr>
          <a:xfrm>
            <a:off x="888368" y="2302398"/>
            <a:ext cx="4260363" cy="423305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282A2E"/>
                </a:solidFill>
              </a:rPr>
              <a:t>Добровольцы (волонтеры)</a:t>
            </a:r>
            <a:r>
              <a:rPr lang="ru-RU" dirty="0">
                <a:solidFill>
                  <a:srgbClr val="282A2E"/>
                </a:solidFill>
              </a:rPr>
              <a:t> </a:t>
            </a:r>
            <a:r>
              <a:rPr lang="ru-RU" sz="1300" dirty="0"/>
              <a:t>– физические лица, осуществляющие добровольческую (волонтерскую) деятельность в общественно-полезных целях на безвозмездной </a:t>
            </a:r>
            <a:r>
              <a:rPr lang="ru-RU" sz="1300" dirty="0" smtClean="0"/>
              <a:t>основе</a:t>
            </a:r>
            <a:endParaRPr lang="ru-RU" sz="1300" dirty="0"/>
          </a:p>
          <a:p>
            <a:r>
              <a:rPr lang="ru-RU" b="1" dirty="0" smtClean="0">
                <a:solidFill>
                  <a:srgbClr val="282A2E"/>
                </a:solidFill>
              </a:rPr>
              <a:t>Средняя </a:t>
            </a:r>
            <a:r>
              <a:rPr lang="ru-RU" b="1" dirty="0">
                <a:solidFill>
                  <a:srgbClr val="282A2E"/>
                </a:solidFill>
              </a:rPr>
              <a:t>численность добровольцев (волонтеров) (стр. 97)</a:t>
            </a:r>
            <a:r>
              <a:rPr lang="ru-RU" b="1" dirty="0"/>
              <a:t> </a:t>
            </a:r>
            <a:r>
              <a:rPr lang="ru-RU" sz="1300" dirty="0"/>
              <a:t>, участвовавших в подготовке и проведении отдельных мероприятий, исчисляется путем суммирования календарных дней, в течение которых каждый доброволец (волонтер) участвовал в подготовке и проведении мероприятий организации, деления полученной суммы на число календарных дней года и последующего суммирования полученных таким образом по каждому добровольцу (волонтеру) </a:t>
            </a:r>
            <a:r>
              <a:rPr lang="ru-RU" sz="1300" dirty="0" smtClean="0"/>
              <a:t>значений</a:t>
            </a:r>
            <a:endParaRPr lang="ru-RU" sz="1300" dirty="0"/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9"/>
          </p:nvPr>
        </p:nvSpPr>
        <p:spPr>
          <a:xfrm>
            <a:off x="6219751" y="2187984"/>
            <a:ext cx="4511842" cy="3027235"/>
          </a:xfrm>
        </p:spPr>
        <p:txBody>
          <a:bodyPr>
            <a:normAutofit/>
          </a:bodyPr>
          <a:lstStyle/>
          <a:p>
            <a:r>
              <a:rPr lang="ru-RU" sz="1300" dirty="0"/>
              <a:t>В 2023 году  в подготовке и проведении мероприятий участвовали три волонтера: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0"/>
          </p:nvPr>
        </p:nvSpPr>
        <p:spPr>
          <a:xfrm>
            <a:off x="6219750" y="1581100"/>
            <a:ext cx="4647559" cy="577309"/>
          </a:xfrm>
        </p:spPr>
        <p:txBody>
          <a:bodyPr>
            <a:normAutofit/>
          </a:bodyPr>
          <a:lstStyle/>
          <a:p>
            <a:r>
              <a:rPr lang="ru-RU" sz="1400" dirty="0"/>
              <a:t>Пример расчета средней численности добровольцев (волонтеров)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ОТРАЖЕНИЕ ЧИСЛЕННОСТИ ДОБРОВОЛЬЦЕВ (ВОЛОНТЕРОВ)     В ФОРМЕ № 1-НКО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81101"/>
              </p:ext>
            </p:extLst>
          </p:nvPr>
        </p:nvGraphicFramePr>
        <p:xfrm>
          <a:off x="6316658" y="2804440"/>
          <a:ext cx="4277751" cy="2258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682">
                  <a:extLst>
                    <a:ext uri="{9D8B030D-6E8A-4147-A177-3AD203B41FA5}">
                      <a16:colId xmlns:a16="http://schemas.microsoft.com/office/drawing/2014/main" xmlns="" val="1799616995"/>
                    </a:ext>
                  </a:extLst>
                </a:gridCol>
                <a:gridCol w="1090451">
                  <a:extLst>
                    <a:ext uri="{9D8B030D-6E8A-4147-A177-3AD203B41FA5}">
                      <a16:colId xmlns:a16="http://schemas.microsoft.com/office/drawing/2014/main" xmlns="" val="376504725"/>
                    </a:ext>
                  </a:extLst>
                </a:gridCol>
                <a:gridCol w="1111925">
                  <a:extLst>
                    <a:ext uri="{9D8B030D-6E8A-4147-A177-3AD203B41FA5}">
                      <a16:colId xmlns:a16="http://schemas.microsoft.com/office/drawing/2014/main" xmlns="" val="982939321"/>
                    </a:ext>
                  </a:extLst>
                </a:gridCol>
                <a:gridCol w="1112693">
                  <a:extLst>
                    <a:ext uri="{9D8B030D-6E8A-4147-A177-3AD203B41FA5}">
                      <a16:colId xmlns:a16="http://schemas.microsoft.com/office/drawing/2014/main" xmlns="" val="93790374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282A2E"/>
                          </a:solidFill>
                        </a:rPr>
                        <a:t>Месяц</a:t>
                      </a:r>
                      <a:endParaRPr lang="ru-RU" sz="1000" dirty="0">
                        <a:solidFill>
                          <a:srgbClr val="282A2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282A2E"/>
                          </a:solidFill>
                        </a:rPr>
                        <a:t>1 волонтер</a:t>
                      </a:r>
                      <a:endParaRPr lang="ru-RU" sz="1000" dirty="0">
                        <a:solidFill>
                          <a:srgbClr val="282A2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282A2E"/>
                          </a:solidFill>
                        </a:rPr>
                        <a:t>2 волонтер</a:t>
                      </a:r>
                      <a:endParaRPr lang="ru-RU" sz="1000" dirty="0">
                        <a:solidFill>
                          <a:srgbClr val="282A2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282A2E"/>
                          </a:solidFill>
                        </a:rPr>
                        <a:t>3 волонтер</a:t>
                      </a:r>
                      <a:endParaRPr lang="ru-RU" sz="1000" dirty="0">
                        <a:solidFill>
                          <a:srgbClr val="282A2E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BEB"/>
                    </a:solidFill>
                  </a:tcPr>
                </a:tc>
              </a:tr>
              <a:tr h="307222">
                <a:tc>
                  <a:txBody>
                    <a:bodyPr/>
                    <a:lstStyle/>
                    <a:p>
                      <a:r>
                        <a:rPr lang="ru-RU" sz="1000" dirty="0"/>
                        <a:t>март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10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13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8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4073309"/>
                  </a:ext>
                </a:extLst>
              </a:tr>
              <a:tr h="307222">
                <a:tc>
                  <a:txBody>
                    <a:bodyPr/>
                    <a:lstStyle/>
                    <a:p>
                      <a:r>
                        <a:rPr lang="ru-RU" sz="1000" dirty="0"/>
                        <a:t>июнь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13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16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11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6974274"/>
                  </a:ext>
                </a:extLst>
              </a:tr>
              <a:tr h="307222">
                <a:tc>
                  <a:txBody>
                    <a:bodyPr/>
                    <a:lstStyle/>
                    <a:p>
                      <a:r>
                        <a:rPr lang="ru-RU" sz="1000" dirty="0"/>
                        <a:t>июль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/>
                        <a:t>11 дней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14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15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386264"/>
                  </a:ext>
                </a:extLst>
              </a:tr>
              <a:tr h="307222">
                <a:tc>
                  <a:txBody>
                    <a:bodyPr/>
                    <a:lstStyle/>
                    <a:p>
                      <a:r>
                        <a:rPr lang="ru-RU" sz="1000" dirty="0"/>
                        <a:t>август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17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15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13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2995345"/>
                  </a:ext>
                </a:extLst>
              </a:tr>
              <a:tr h="285699">
                <a:tc>
                  <a:txBody>
                    <a:bodyPr/>
                    <a:lstStyle/>
                    <a:p>
                      <a:r>
                        <a:rPr lang="ru-RU" sz="1000" dirty="0"/>
                        <a:t>декабрь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15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 17 дней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16 дней 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9868222"/>
                  </a:ext>
                </a:extLst>
              </a:tr>
              <a:tr h="436405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363194"/>
                          </a:solidFill>
                        </a:rPr>
                        <a:t>Итого за 2023 год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363194"/>
                          </a:solidFill>
                        </a:rPr>
                        <a:t>66 дней/365 = 0,2 чел.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363194"/>
                          </a:solidFill>
                        </a:rPr>
                        <a:t>75 дней/365 = 0,2 чел.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rgbClr val="363194"/>
                          </a:solidFill>
                        </a:rPr>
                        <a:t>63 дня/365 = 0,2 чел.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2625751"/>
                  </a:ext>
                </a:extLst>
              </a:tr>
            </a:tbl>
          </a:graphicData>
        </a:graphic>
      </p:graphicFrame>
      <p:sp>
        <p:nvSpPr>
          <p:cNvPr id="9" name="object 7">
            <a:extLst>
              <a:ext uri="{FF2B5EF4-FFF2-40B4-BE49-F238E27FC236}">
                <a16:creationId xmlns:a16="http://schemas.microsoft.com/office/drawing/2014/main" xmlns="" id="{4E703101-0BC5-478C-AE55-D0E2AE2ED1AA}"/>
              </a:ext>
            </a:extLst>
          </p:cNvPr>
          <p:cNvSpPr txBox="1"/>
          <p:nvPr/>
        </p:nvSpPr>
        <p:spPr>
          <a:xfrm>
            <a:off x="6306024" y="5301059"/>
            <a:ext cx="4277752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400" b="1" dirty="0">
                <a:solidFill>
                  <a:schemeClr val="accent1"/>
                </a:solidFill>
              </a:rPr>
              <a:t>Средняя численность добровольцев (волонтеров)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chemeClr val="accent1"/>
                </a:solidFill>
              </a:rPr>
              <a:t>за 2023  год =                                  </a:t>
            </a:r>
            <a:r>
              <a:rPr lang="ru-RU" sz="1400" b="1" dirty="0"/>
              <a:t>0,2 чел.+ 0,2 чел. + 0,2 чел. = 0,6 чел. = 1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61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Административная ответственность за правонарушения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23778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781" y="1285759"/>
            <a:ext cx="7138619" cy="1740661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solidFill>
                <a:srgbClr val="363194"/>
              </a:solidFill>
              <a:cs typeface="Arial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B8798C-233B-4F3F-DA61-475618ADE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549245" y="5647674"/>
            <a:ext cx="2884646" cy="390763"/>
          </a:xfrm>
        </p:spPr>
        <p:txBody>
          <a:bodyPr lIns="0">
            <a:noAutofit/>
          </a:bodyPr>
          <a:lstStyle/>
          <a:p>
            <a:pPr marL="12700" marR="285750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18" name="Заголовок 17">
            <a:extLst>
              <a:ext uri="{FF2B5EF4-FFF2-40B4-BE49-F238E27FC236}">
                <a16:creationId xmlns:a16="http://schemas.microsoft.com/office/drawing/2014/main" xmlns="" id="{C9193865-8FDC-0948-CD45-1EAFF16BD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75" y="397563"/>
            <a:ext cx="6347776" cy="783873"/>
          </a:xfrm>
        </p:spPr>
        <p:txBody>
          <a:bodyPr>
            <a:normAutofit/>
          </a:bodyPr>
          <a:lstStyle/>
          <a:p>
            <a:r>
              <a:rPr lang="ru-RU" dirty="0"/>
              <a:t>АДМИНИСТРАТИВНАЯ ОТВЕТСТВЕННОСТЬ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 </a:t>
            </a:r>
            <a:r>
              <a:rPr lang="ru-RU" dirty="0"/>
              <a:t>ПРАВОНАРУШЕНИЯ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066A3F3A-9950-0C3D-008F-88CB6C1F3CA7}"/>
              </a:ext>
            </a:extLst>
          </p:cNvPr>
          <p:cNvSpPr txBox="1"/>
          <p:nvPr/>
        </p:nvSpPr>
        <p:spPr>
          <a:xfrm>
            <a:off x="1209540" y="3544365"/>
            <a:ext cx="624319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1400" b="1" dirty="0">
                <a:solidFill>
                  <a:srgbClr val="363194"/>
                </a:solidFill>
              </a:rPr>
              <a:t>на должностных лиц </a:t>
            </a:r>
            <a:r>
              <a:rPr lang="ru-RU" sz="1400" b="1" dirty="0">
                <a:solidFill>
                  <a:srgbClr val="282A2E"/>
                </a:solidFill>
              </a:rPr>
              <a:t>в размере от десяти тысяч </a:t>
            </a:r>
            <a:endParaRPr lang="ru-RU" sz="1400" b="1" dirty="0" smtClean="0">
              <a:solidFill>
                <a:srgbClr val="282A2E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282A2E"/>
                </a:solidFill>
              </a:rPr>
              <a:t>до </a:t>
            </a:r>
            <a:r>
              <a:rPr lang="ru-RU" sz="1400" b="1" dirty="0">
                <a:solidFill>
                  <a:srgbClr val="282A2E"/>
                </a:solidFill>
              </a:rPr>
              <a:t>двадцати тысяч </a:t>
            </a:r>
            <a:r>
              <a:rPr lang="ru-RU" sz="1400" b="1" dirty="0" smtClean="0">
                <a:solidFill>
                  <a:srgbClr val="282A2E"/>
                </a:solidFill>
              </a:rPr>
              <a:t>рублей</a:t>
            </a:r>
            <a:endParaRPr lang="ru-RU" sz="1400" b="1" dirty="0">
              <a:solidFill>
                <a:srgbClr val="282A2E"/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7B356869-0B65-3531-42C5-98D3D6F99270}"/>
              </a:ext>
            </a:extLst>
          </p:cNvPr>
          <p:cNvCxnSpPr>
            <a:cxnSpLocks/>
          </p:cNvCxnSpPr>
          <p:nvPr/>
        </p:nvCxnSpPr>
        <p:spPr>
          <a:xfrm flipH="1">
            <a:off x="0" y="3680408"/>
            <a:ext cx="1046667" cy="0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1">
            <a:extLst>
              <a:ext uri="{FF2B5EF4-FFF2-40B4-BE49-F238E27FC236}">
                <a16:creationId xmlns:a16="http://schemas.microsoft.com/office/drawing/2014/main" xmlns="" id="{79D2D5DC-CDFB-4EC9-07AB-B6982B1DE8D4}"/>
              </a:ext>
            </a:extLst>
          </p:cNvPr>
          <p:cNvSpPr txBox="1">
            <a:spLocks/>
          </p:cNvSpPr>
          <p:nvPr/>
        </p:nvSpPr>
        <p:spPr>
          <a:xfrm>
            <a:off x="419251" y="1361770"/>
            <a:ext cx="6895666" cy="1985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sz="1400" dirty="0"/>
              <a:t>За нарушение порядка предоставления первичных статистических данных статьей 13.19 КоАП РФ предусмотрена административная ответственность. </a:t>
            </a:r>
            <a:r>
              <a:rPr lang="ru-RU" sz="1400" b="1" dirty="0">
                <a:solidFill>
                  <a:srgbClr val="282A2E"/>
                </a:solidFill>
              </a:rPr>
              <a:t>Непредоставление</a:t>
            </a:r>
            <a:r>
              <a:rPr lang="ru-RU" sz="1400" dirty="0"/>
              <a:t> респондентами субъектам официального статистического учета первичных статистических данных в установленном порядке, </a:t>
            </a:r>
            <a:r>
              <a:rPr lang="ru-RU" sz="1400" b="1" dirty="0">
                <a:solidFill>
                  <a:srgbClr val="282A2E"/>
                </a:solidFill>
              </a:rPr>
              <a:t>несвоевременное предоставление</a:t>
            </a:r>
            <a:r>
              <a:rPr lang="ru-RU" sz="1400" dirty="0">
                <a:solidFill>
                  <a:srgbClr val="363194"/>
                </a:solidFill>
              </a:rPr>
              <a:t> </a:t>
            </a:r>
            <a:r>
              <a:rPr lang="ru-RU" sz="1400" dirty="0"/>
              <a:t>этих данных либо </a:t>
            </a:r>
            <a:r>
              <a:rPr lang="ru-RU" sz="1400" b="1" dirty="0">
                <a:solidFill>
                  <a:srgbClr val="282A2E"/>
                </a:solidFill>
              </a:rPr>
              <a:t>предоставление недостоверных</a:t>
            </a:r>
            <a:r>
              <a:rPr lang="ru-RU" sz="1400" dirty="0"/>
              <a:t> первичных статистических </a:t>
            </a:r>
            <a:r>
              <a:rPr lang="ru-RU" sz="1400" b="1" dirty="0">
                <a:solidFill>
                  <a:srgbClr val="282A2E"/>
                </a:solidFill>
              </a:rPr>
              <a:t>данных</a:t>
            </a:r>
            <a:r>
              <a:rPr lang="ru-RU" sz="1400" dirty="0"/>
              <a:t> </a:t>
            </a:r>
            <a:r>
              <a:rPr lang="ru-RU" sz="1400" b="1" dirty="0"/>
              <a:t>влечет наложение </a:t>
            </a:r>
            <a:r>
              <a:rPr lang="ru-RU" sz="1400" b="1" dirty="0">
                <a:solidFill>
                  <a:srgbClr val="363194"/>
                </a:solidFill>
              </a:rPr>
              <a:t>административного штрафа: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364A1E4A-6E24-305E-4F38-DA01F4371D8A}"/>
              </a:ext>
            </a:extLst>
          </p:cNvPr>
          <p:cNvCxnSpPr>
            <a:cxnSpLocks/>
          </p:cNvCxnSpPr>
          <p:nvPr/>
        </p:nvCxnSpPr>
        <p:spPr>
          <a:xfrm flipH="1">
            <a:off x="0" y="4951261"/>
            <a:ext cx="1021976" cy="2916"/>
          </a:xfrm>
          <a:prstGeom prst="line">
            <a:avLst/>
          </a:prstGeom>
          <a:ln w="19050">
            <a:solidFill>
              <a:srgbClr val="7DBB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8103393" y="2030842"/>
            <a:ext cx="3526184" cy="3232297"/>
            <a:chOff x="8188457" y="1871347"/>
            <a:chExt cx="3526184" cy="3232297"/>
          </a:xfrm>
        </p:grpSpPr>
        <p:sp>
          <p:nvSpPr>
            <p:cNvPr id="13" name="Прямоугольник: скругленные углы 14">
              <a:extLst>
                <a:ext uri="{FF2B5EF4-FFF2-40B4-BE49-F238E27FC236}">
                  <a16:creationId xmlns:a16="http://schemas.microsoft.com/office/drawing/2014/main" xmlns="" id="{C9EA2E0C-DBBA-B384-9FFB-38013890919D}"/>
                </a:ext>
              </a:extLst>
            </p:cNvPr>
            <p:cNvSpPr/>
            <p:nvPr/>
          </p:nvSpPr>
          <p:spPr>
            <a:xfrm>
              <a:off x="8188457" y="1871347"/>
              <a:ext cx="3526184" cy="3232297"/>
            </a:xfrm>
            <a:prstGeom prst="roundRect">
              <a:avLst>
                <a:gd name="adj" fmla="val 2574"/>
              </a:avLst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427739" y="2491335"/>
              <a:ext cx="3055418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16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Своевременное и качественное предоставление первичных </a:t>
              </a:r>
            </a:p>
            <a:p>
              <a:pPr>
                <a:lnSpc>
                  <a:spcPct val="150000"/>
                </a:lnSpc>
              </a:pPr>
              <a:r>
                <a:rPr lang="ru-RU" sz="1600" b="1" dirty="0">
                  <a:solidFill>
                    <a:srgbClr val="363194"/>
                  </a:solidFill>
                  <a:cs typeface="Arial" panose="020B0604020202020204" pitchFamily="34" charset="0"/>
                </a:rPr>
                <a:t>с</a:t>
              </a:r>
              <a:r>
                <a:rPr lang="ru-RU" sz="1600" b="1" dirty="0" smtClean="0">
                  <a:solidFill>
                    <a:srgbClr val="363194"/>
                  </a:solidFill>
                  <a:cs typeface="Arial" panose="020B0604020202020204" pitchFamily="34" charset="0"/>
                </a:rPr>
                <a:t>татистических данных   –  обязанность респондента</a:t>
              </a:r>
              <a:endParaRPr lang="ru-RU" sz="1600" dirty="0">
                <a:solidFill>
                  <a:srgbClr val="363194"/>
                </a:solidFill>
              </a:endParaRPr>
            </a:p>
          </p:txBody>
        </p:sp>
      </p:grpSp>
      <p:sp>
        <p:nvSpPr>
          <p:cNvPr id="14" name="object 5">
            <a:extLst>
              <a:ext uri="{FF2B5EF4-FFF2-40B4-BE49-F238E27FC236}">
                <a16:creationId xmlns:a16="http://schemas.microsoft.com/office/drawing/2014/main" xmlns="" id="{066A3F3A-9950-0C3D-008F-88CB6C1F3CA7}"/>
              </a:ext>
            </a:extLst>
          </p:cNvPr>
          <p:cNvSpPr txBox="1"/>
          <p:nvPr/>
        </p:nvSpPr>
        <p:spPr>
          <a:xfrm>
            <a:off x="1198906" y="4818777"/>
            <a:ext cx="624319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1400" b="1" dirty="0">
                <a:solidFill>
                  <a:srgbClr val="363194"/>
                </a:solidFill>
              </a:rPr>
              <a:t>на </a:t>
            </a:r>
            <a:r>
              <a:rPr lang="ru-RU" sz="1400" b="1" dirty="0" smtClean="0">
                <a:solidFill>
                  <a:srgbClr val="363194"/>
                </a:solidFill>
              </a:rPr>
              <a:t>юридических лиц </a:t>
            </a:r>
            <a:r>
              <a:rPr lang="ru-RU" sz="1400" b="1" dirty="0" smtClean="0">
                <a:solidFill>
                  <a:srgbClr val="282A2E"/>
                </a:solidFill>
              </a:rPr>
              <a:t>– от двадцати тысяч </a:t>
            </a:r>
          </a:p>
          <a:p>
            <a:pPr algn="just"/>
            <a:r>
              <a:rPr lang="ru-RU" sz="1400" b="1" dirty="0" smtClean="0">
                <a:solidFill>
                  <a:srgbClr val="282A2E"/>
                </a:solidFill>
              </a:rPr>
              <a:t>до семидесяти тысяч рублей</a:t>
            </a:r>
            <a:endParaRPr lang="ru-RU" sz="1400" b="1" dirty="0">
              <a:solidFill>
                <a:srgbClr val="282A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8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/>
              <a:t>Контактные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315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8"/>
          </p:nvPr>
        </p:nvSpPr>
        <p:spPr>
          <a:xfrm>
            <a:off x="2366767" y="1427386"/>
            <a:ext cx="3874168" cy="42996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вопросам </a:t>
            </a:r>
            <a:r>
              <a:rPr lang="ru-RU" sz="1400" dirty="0">
                <a:solidFill>
                  <a:schemeClr val="accent1"/>
                </a:solidFill>
              </a:rPr>
              <a:t>методологии</a:t>
            </a:r>
            <a:r>
              <a:rPr lang="ru-RU" sz="1400" b="0" dirty="0">
                <a:solidFill>
                  <a:schemeClr val="tx1"/>
                </a:solidFill>
              </a:rPr>
              <a:t> заполнения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/>
              <a:t>Формы № 1-НКО</a:t>
            </a:r>
            <a:r>
              <a:rPr lang="ru-RU" sz="1400" b="0" dirty="0"/>
              <a:t> </a:t>
            </a:r>
            <a:r>
              <a:rPr lang="ru-RU" sz="1400" b="0" dirty="0">
                <a:solidFill>
                  <a:schemeClr val="tx1"/>
                </a:solidFill>
              </a:rPr>
              <a:t>за 2023 год следует обращаться: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телефонам: 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42-01-27 (доб. 10-17</a:t>
            </a:r>
            <a:r>
              <a:rPr lang="ru-RU" sz="1400" dirty="0" smtClean="0">
                <a:solidFill>
                  <a:srgbClr val="282A2E"/>
                </a:solidFill>
              </a:rPr>
              <a:t>)  </a:t>
            </a:r>
            <a:endParaRPr lang="ru-RU" sz="1400" dirty="0">
              <a:solidFill>
                <a:srgbClr val="282A2E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(8332) 64-03-43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</a:rPr>
              <a:t>по </a:t>
            </a:r>
            <a:r>
              <a:rPr lang="en-US" sz="1400" b="0" dirty="0">
                <a:solidFill>
                  <a:schemeClr val="tx1"/>
                </a:solidFill>
              </a:rPr>
              <a:t>e-mail</a:t>
            </a:r>
            <a:r>
              <a:rPr lang="ru-RU" sz="1400" b="0" dirty="0">
                <a:solidFill>
                  <a:schemeClr val="tx1"/>
                </a:solidFill>
              </a:rPr>
              <a:t>: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rgbClr val="282A2E"/>
                </a:solidFill>
              </a:rPr>
              <a:t>43</a:t>
            </a:r>
            <a:r>
              <a:rPr lang="en-US" sz="1400" dirty="0">
                <a:solidFill>
                  <a:srgbClr val="282A2E"/>
                </a:solidFill>
              </a:rPr>
              <a:t>.KaisinaTV@rosstat.gov.ru</a:t>
            </a:r>
            <a:endParaRPr lang="ru-RU" sz="1400" dirty="0">
              <a:solidFill>
                <a:srgbClr val="282A2E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0"/>
          </p:nvPr>
        </p:nvSpPr>
        <p:spPr>
          <a:xfrm>
            <a:off x="7019803" y="1417973"/>
            <a:ext cx="4067640" cy="4298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По вопросам </a:t>
            </a:r>
            <a:endParaRPr lang="ru-RU" sz="1400" b="0" dirty="0" smtClean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cs typeface="Arial"/>
              </a:rPr>
              <a:t>предоставления </a:t>
            </a:r>
            <a:r>
              <a:rPr lang="ru-RU" sz="1400" dirty="0">
                <a:cs typeface="Arial"/>
              </a:rPr>
              <a:t>отчетов </a:t>
            </a:r>
            <a:endParaRPr lang="ru-RU" sz="1400" dirty="0" smtClean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cs typeface="Arial"/>
              </a:rPr>
              <a:t>в </a:t>
            </a:r>
            <a:r>
              <a:rPr lang="ru-RU" sz="1400" dirty="0">
                <a:cs typeface="Arial"/>
              </a:rPr>
              <a:t>электронном виде </a:t>
            </a:r>
            <a:endParaRPr lang="ru-RU" sz="1400" dirty="0" smtClean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cs typeface="Arial"/>
              </a:rPr>
              <a:t>(в том числе с применением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cs typeface="Arial"/>
              </a:rPr>
              <a:t>приложения «Госключ»)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u="sng" dirty="0" smtClean="0">
              <a:solidFill>
                <a:schemeClr val="accent1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rgbClr val="282A2E"/>
                </a:solidFill>
                <a:cs typeface="Arial"/>
              </a:rPr>
              <a:t>необходимо </a:t>
            </a:r>
            <a:r>
              <a:rPr lang="ru-RU" sz="1400" b="0" dirty="0">
                <a:solidFill>
                  <a:srgbClr val="282A2E"/>
                </a:solidFill>
                <a:cs typeface="Arial"/>
              </a:rPr>
              <a:t>обращаться: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dirty="0">
              <a:solidFill>
                <a:srgbClr val="282A2E"/>
              </a:solidFill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>
                <a:solidFill>
                  <a:srgbClr val="282A2E"/>
                </a:solidFill>
                <a:cs typeface="Arial"/>
              </a:rPr>
              <a:t>по телефону:</a:t>
            </a:r>
            <a:endParaRPr lang="ru-RU" sz="1400" b="0" dirty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(8332) 64-86-38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000" spc="-10" dirty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 smtClean="0">
                <a:cs typeface="Arial"/>
              </a:rPr>
              <a:t>По </a:t>
            </a:r>
            <a:r>
              <a:rPr lang="ru-RU" sz="1400" dirty="0">
                <a:cs typeface="Arial"/>
              </a:rPr>
              <a:t>техническим вопросам: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(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8332) 37-67-50, 8-922-925-67-80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rgbClr val="282A2E"/>
                </a:solidFill>
                <a:cs typeface="Arial"/>
              </a:rPr>
              <a:t>или по </a:t>
            </a:r>
            <a:r>
              <a:rPr lang="en-US" sz="1400" b="0" dirty="0">
                <a:solidFill>
                  <a:srgbClr val="282A2E"/>
                </a:solidFill>
                <a:cs typeface="Arial"/>
              </a:rPr>
              <a:t>e-mail:</a:t>
            </a:r>
            <a:endParaRPr lang="en-US" sz="1400" b="0" dirty="0"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spc="-10" dirty="0">
                <a:solidFill>
                  <a:srgbClr val="282A2E"/>
                </a:solidFill>
                <a:cs typeface="Arial"/>
              </a:rPr>
              <a:t>43@rosstat.gov.ru</a:t>
            </a:r>
          </a:p>
          <a:p>
            <a:endParaRPr lang="ru-RU" sz="1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КОНТАКТНЫЕ  ДАННЫЕ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421067" y="5660427"/>
            <a:ext cx="52746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363194"/>
                </a:solidFill>
              </a:rPr>
              <a:t>Благодарим  за  сотрудничество!</a:t>
            </a:r>
            <a:endParaRPr lang="ru-RU" sz="2400" b="1" dirty="0">
              <a:solidFill>
                <a:srgbClr val="363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5">
            <a:extLst>
              <a:ext uri="{FF2B5EF4-FFF2-40B4-BE49-F238E27FC236}">
                <a16:creationId xmlns:a16="http://schemas.microsoft.com/office/drawing/2014/main" xmlns="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10174"/>
              </p:ext>
            </p:extLst>
          </p:nvPr>
        </p:nvGraphicFramePr>
        <p:xfrm>
          <a:off x="3037385" y="1596871"/>
          <a:ext cx="711002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3244">
                  <a:extLst>
                    <a:ext uri="{9D8B030D-6E8A-4147-A177-3AD203B41FA5}">
                      <a16:colId xmlns:a16="http://schemas.microsoft.com/office/drawing/2014/main" xmlns="" val="1742547620"/>
                    </a:ext>
                  </a:extLst>
                </a:gridCol>
                <a:gridCol w="836783">
                  <a:extLst>
                    <a:ext uri="{9D8B030D-6E8A-4147-A177-3AD203B41FA5}">
                      <a16:colId xmlns:a16="http://schemas.microsoft.com/office/drawing/2014/main" xmlns="" val="373159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Порядок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и особенности предоставления </a:t>
                      </a:r>
                      <a:r>
                        <a:rPr lang="ru-RU" sz="1400" b="0" baseline="0" dirty="0">
                          <a:solidFill>
                            <a:schemeClr val="bg1"/>
                          </a:solidFill>
                        </a:rPr>
                        <a:t>формы № 1-НКО за 2023 год</a:t>
                      </a:r>
                      <a:endParaRPr lang="ru-RU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084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Доходы </a:t>
                      </a:r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и поступления некоммерческой организации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278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Использование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денежных средств и иного имущества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8262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Численность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участников деятельности организации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310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Административная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ответственность за правонарушения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Контактные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данные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solidFill>
                            <a:schemeClr val="bg1"/>
                          </a:solidFill>
                        </a:rPr>
                        <a:t>15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CDD65A-503E-8E12-3243-017CD23FC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87C252-1EB7-AEF1-21BA-C0D8A64F1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7846" y="2849940"/>
            <a:ext cx="6580554" cy="964072"/>
          </a:xfrm>
        </p:spPr>
        <p:txBody>
          <a:bodyPr/>
          <a:lstStyle/>
          <a:p>
            <a:r>
              <a:rPr lang="ru-RU" dirty="0"/>
              <a:t>Порядок </a:t>
            </a:r>
            <a:r>
              <a:rPr lang="ru-RU" dirty="0" smtClean="0"/>
              <a:t>и особенности предоставления </a:t>
            </a:r>
            <a:r>
              <a:rPr lang="ru-RU" dirty="0"/>
              <a:t>формы </a:t>
            </a:r>
            <a:r>
              <a:rPr lang="ru-RU" dirty="0" smtClean="0"/>
              <a:t>№ 1-НКО </a:t>
            </a:r>
            <a:r>
              <a:rPr lang="ru-RU" dirty="0"/>
              <a:t>за 2023 год</a:t>
            </a:r>
            <a:endParaRPr lang="ru-RU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34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3">
            <a:extLst>
              <a:ext uri="{FF2B5EF4-FFF2-40B4-BE49-F238E27FC236}">
                <a16:creationId xmlns:a16="http://schemas.microsoft.com/office/drawing/2014/main" xmlns="" id="{1FDB0C7F-D8DF-B62D-675F-2953D8E4F5A3}"/>
              </a:ext>
            </a:extLst>
          </p:cNvPr>
          <p:cNvSpPr/>
          <p:nvPr/>
        </p:nvSpPr>
        <p:spPr>
          <a:xfrm>
            <a:off x="6020724" y="1818174"/>
            <a:ext cx="4801536" cy="3391779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2">
            <a:extLst>
              <a:ext uri="{FF2B5EF4-FFF2-40B4-BE49-F238E27FC236}">
                <a16:creationId xmlns:a16="http://schemas.microsoft.com/office/drawing/2014/main" xmlns="" id="{BE661CAF-7768-9AC2-F538-B5F8ECA17596}"/>
              </a:ext>
            </a:extLst>
          </p:cNvPr>
          <p:cNvSpPr/>
          <p:nvPr/>
        </p:nvSpPr>
        <p:spPr>
          <a:xfrm>
            <a:off x="669306" y="1818174"/>
            <a:ext cx="4820108" cy="3391779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5"/>
          </p:nvPr>
        </p:nvSpPr>
        <p:spPr>
          <a:xfrm>
            <a:off x="961773" y="2113353"/>
            <a:ext cx="4267543" cy="3146175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dirty="0"/>
              <a:t>Федеральное статистическое наблюдение </a:t>
            </a:r>
          </a:p>
          <a:p>
            <a:pPr>
              <a:spcBef>
                <a:spcPts val="0"/>
              </a:spcBef>
            </a:pPr>
            <a:r>
              <a:rPr lang="ru-RU" dirty="0"/>
              <a:t>по </a:t>
            </a:r>
            <a:r>
              <a:rPr lang="ru-RU" dirty="0" smtClean="0"/>
              <a:t>форме </a:t>
            </a:r>
            <a:r>
              <a:rPr lang="ru-RU" b="1" dirty="0">
                <a:solidFill>
                  <a:schemeClr val="accent1"/>
                </a:solidFill>
              </a:rPr>
              <a:t>№ </a:t>
            </a:r>
            <a:r>
              <a:rPr lang="ru-RU" b="1" dirty="0" smtClean="0">
                <a:solidFill>
                  <a:schemeClr val="accent1"/>
                </a:solidFill>
              </a:rPr>
              <a:t>1-НКО </a:t>
            </a:r>
            <a:r>
              <a:rPr lang="ru-RU" b="1" dirty="0">
                <a:solidFill>
                  <a:schemeClr val="accent1"/>
                </a:solidFill>
              </a:rPr>
              <a:t>«Сведения о деятельности некоммерческой организации» </a:t>
            </a:r>
            <a:r>
              <a:rPr lang="ru-RU" dirty="0" smtClean="0"/>
              <a:t>проводится 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282A2E"/>
                </a:solidFill>
              </a:rPr>
              <a:t>1 </a:t>
            </a:r>
            <a:r>
              <a:rPr lang="ru-RU" dirty="0">
                <a:solidFill>
                  <a:srgbClr val="282A2E"/>
                </a:solidFill>
              </a:rPr>
              <a:t>раз в 5 </a:t>
            </a:r>
            <a:r>
              <a:rPr lang="ru-RU" dirty="0" smtClean="0">
                <a:solidFill>
                  <a:srgbClr val="282A2E"/>
                </a:solidFill>
              </a:rPr>
              <a:t>лет</a:t>
            </a:r>
            <a:endParaRPr lang="ru-RU" dirty="0">
              <a:solidFill>
                <a:srgbClr val="282A2E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282A2E"/>
                </a:solidFill>
              </a:rPr>
              <a:t>Форму </a:t>
            </a:r>
            <a:r>
              <a:rPr lang="ru-RU" dirty="0">
                <a:solidFill>
                  <a:srgbClr val="282A2E"/>
                </a:solidFill>
              </a:rPr>
              <a:t>№ 1-НКО предоставляют  юридические лица, являющиеся некоммерческими </a:t>
            </a:r>
            <a:r>
              <a:rPr lang="ru-RU" dirty="0" smtClean="0">
                <a:solidFill>
                  <a:srgbClr val="282A2E"/>
                </a:solidFill>
              </a:rPr>
              <a:t>организациями</a:t>
            </a:r>
            <a:endParaRPr lang="ru-RU" dirty="0">
              <a:solidFill>
                <a:srgbClr val="282A2E"/>
              </a:solidFill>
            </a:endParaRPr>
          </a:p>
          <a:p>
            <a:pPr lvl="0"/>
            <a:r>
              <a:rPr lang="ru-RU" dirty="0">
                <a:solidFill>
                  <a:srgbClr val="282A2E"/>
                </a:solidFill>
              </a:rPr>
              <a:t>Некоммерческие организации, применяющие упрощенную систему налогообложения, предоставляют данные по форме на общих </a:t>
            </a:r>
            <a:r>
              <a:rPr lang="ru-RU" dirty="0" smtClean="0">
                <a:solidFill>
                  <a:srgbClr val="282A2E"/>
                </a:solidFill>
              </a:rPr>
              <a:t>основаниях</a:t>
            </a:r>
            <a:endParaRPr lang="ru-RU" dirty="0">
              <a:solidFill>
                <a:srgbClr val="282A2E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endParaRPr lang="ru-RU" b="1" dirty="0" smtClean="0">
              <a:solidFill>
                <a:srgbClr val="363194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282A2E"/>
                </a:solidFill>
              </a:rPr>
              <a:t>Срок </a:t>
            </a:r>
            <a:r>
              <a:rPr lang="ru-RU" b="1" dirty="0">
                <a:solidFill>
                  <a:srgbClr val="282A2E"/>
                </a:solidFill>
              </a:rPr>
              <a:t>предоставления </a:t>
            </a:r>
            <a:r>
              <a:rPr lang="ru-RU" dirty="0" smtClean="0">
                <a:solidFill>
                  <a:srgbClr val="282A2E"/>
                </a:solidFill>
              </a:rPr>
              <a:t>формы  </a:t>
            </a:r>
            <a:r>
              <a:rPr lang="ru-RU" dirty="0">
                <a:solidFill>
                  <a:srgbClr val="282A2E"/>
                </a:solidFill>
              </a:rPr>
              <a:t>№ 1-НКО </a:t>
            </a:r>
            <a:r>
              <a:rPr lang="ru-RU" dirty="0" smtClean="0">
                <a:solidFill>
                  <a:srgbClr val="282A2E"/>
                </a:solidFill>
              </a:rPr>
              <a:t/>
            </a:r>
            <a:br>
              <a:rPr lang="ru-RU" dirty="0" smtClean="0">
                <a:solidFill>
                  <a:srgbClr val="282A2E"/>
                </a:solidFill>
              </a:rPr>
            </a:br>
            <a:r>
              <a:rPr lang="ru-RU" dirty="0" smtClean="0">
                <a:solidFill>
                  <a:srgbClr val="282A2E"/>
                </a:solidFill>
              </a:rPr>
              <a:t>за 2023 </a:t>
            </a:r>
            <a:r>
              <a:rPr lang="ru-RU" dirty="0">
                <a:solidFill>
                  <a:srgbClr val="282A2E"/>
                </a:solidFill>
              </a:rPr>
              <a:t>год  </a:t>
            </a:r>
            <a:r>
              <a:rPr lang="ru-RU" b="1" dirty="0" smtClean="0">
                <a:solidFill>
                  <a:srgbClr val="282A2E"/>
                </a:solidFill>
              </a:rPr>
              <a:t>с </a:t>
            </a:r>
            <a:r>
              <a:rPr lang="ru-RU" b="1" dirty="0">
                <a:solidFill>
                  <a:srgbClr val="282A2E"/>
                </a:solidFill>
              </a:rPr>
              <a:t>15 февраля по 1 апреля 2024 года</a:t>
            </a:r>
          </a:p>
          <a:p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8"/>
          </p:nvPr>
        </p:nvSpPr>
        <p:spPr>
          <a:xfrm>
            <a:off x="12692388" y="5555088"/>
            <a:ext cx="4267543" cy="400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9"/>
          </p:nvPr>
        </p:nvSpPr>
        <p:spPr>
          <a:xfrm>
            <a:off x="6354956" y="2059718"/>
            <a:ext cx="4176263" cy="36599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282A2E"/>
                </a:solidFill>
                <a:cs typeface="Arial"/>
              </a:rPr>
              <a:t>Некоммерческие организации обязаны предоставлять первичные статистические данные  </a:t>
            </a:r>
            <a:r>
              <a:rPr lang="ru-RU" b="1" dirty="0" smtClean="0">
                <a:solidFill>
                  <a:srgbClr val="363194"/>
                </a:solidFill>
                <a:cs typeface="Arial"/>
              </a:rPr>
              <a:t>в </a:t>
            </a:r>
            <a:r>
              <a:rPr lang="ru-RU" b="1" dirty="0">
                <a:solidFill>
                  <a:srgbClr val="363194"/>
                </a:solidFill>
                <a:cs typeface="Arial"/>
              </a:rPr>
              <a:t>форме электронного документа, подписанного электронной подписью </a:t>
            </a:r>
            <a:r>
              <a:rPr lang="ru-RU" b="1" dirty="0">
                <a:cs typeface="Arial"/>
              </a:rPr>
              <a:t/>
            </a:r>
            <a:br>
              <a:rPr lang="ru-RU" b="1" dirty="0">
                <a:cs typeface="Arial"/>
              </a:rPr>
            </a:br>
            <a:r>
              <a:rPr lang="ru-RU" dirty="0" smtClean="0">
                <a:cs typeface="Arial"/>
              </a:rPr>
              <a:t>в </a:t>
            </a:r>
            <a:r>
              <a:rPr lang="ru-RU" dirty="0">
                <a:cs typeface="Arial"/>
              </a:rPr>
              <a:t>соответствии с частью 7 статьи 8 Федерального закона от 29.11.2007 № 282-ФЗ «Об официальном статистическом учете и системе государственной статистики </a:t>
            </a:r>
            <a:r>
              <a:rPr lang="ru-RU" dirty="0" smtClean="0">
                <a:cs typeface="Arial"/>
              </a:rPr>
              <a:t>                        в </a:t>
            </a:r>
            <a:r>
              <a:rPr lang="ru-RU" dirty="0">
                <a:cs typeface="Arial"/>
              </a:rPr>
              <a:t>Российской Федерации» </a:t>
            </a:r>
            <a:r>
              <a:rPr lang="ru-RU" dirty="0" smtClean="0">
                <a:cs typeface="Arial"/>
              </a:rPr>
              <a:t>                                  </a:t>
            </a:r>
            <a:r>
              <a:rPr lang="ru-RU" sz="1200" dirty="0" smtClean="0">
                <a:cs typeface="Arial"/>
              </a:rPr>
              <a:t>(</a:t>
            </a:r>
            <a:r>
              <a:rPr lang="ru-RU" sz="1200" dirty="0">
                <a:cs typeface="Arial"/>
              </a:rPr>
              <a:t>в ред. Федерального закона от 28.02.2023 № 55-ФЗ</a:t>
            </a:r>
            <a:r>
              <a:rPr lang="ru-RU" sz="1200" dirty="0" smtClean="0">
                <a:cs typeface="Arial"/>
              </a:rPr>
              <a:t>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rgbClr val="282A2E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tabLst>
                <a:tab pos="265113" algn="l"/>
              </a:tabLst>
            </a:pPr>
            <a:r>
              <a:rPr lang="ru-RU" b="1" dirty="0" smtClean="0">
                <a:solidFill>
                  <a:srgbClr val="282A2E"/>
                </a:solidFill>
              </a:rPr>
              <a:t>Возможно создание </a:t>
            </a:r>
            <a:r>
              <a:rPr lang="ru-RU" b="1" dirty="0">
                <a:solidFill>
                  <a:srgbClr val="282A2E"/>
                </a:solidFill>
              </a:rPr>
              <a:t>и отправка </a:t>
            </a:r>
            <a:r>
              <a:rPr lang="ru-RU" b="1" dirty="0" smtClean="0">
                <a:solidFill>
                  <a:srgbClr val="282A2E"/>
                </a:solidFill>
              </a:rPr>
              <a:t>отчета </a:t>
            </a:r>
            <a:br>
              <a:rPr lang="ru-RU" b="1" dirty="0" smtClean="0">
                <a:solidFill>
                  <a:srgbClr val="282A2E"/>
                </a:solidFill>
              </a:rPr>
            </a:br>
            <a:r>
              <a:rPr lang="ru-RU" b="1" dirty="0" smtClean="0">
                <a:solidFill>
                  <a:srgbClr val="282A2E"/>
                </a:solidFill>
              </a:rPr>
              <a:t>с </a:t>
            </a:r>
            <a:r>
              <a:rPr lang="ru-RU" b="1" dirty="0">
                <a:solidFill>
                  <a:srgbClr val="282A2E"/>
                </a:solidFill>
              </a:rPr>
              <a:t>применением приложения «Госключ</a:t>
            </a:r>
            <a:r>
              <a:rPr lang="ru-RU" b="1" dirty="0" smtClean="0">
                <a:solidFill>
                  <a:srgbClr val="282A2E"/>
                </a:solidFill>
              </a:rPr>
              <a:t>»</a:t>
            </a:r>
          </a:p>
        </p:txBody>
      </p: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ПРЕДОСТАВЛЕНИЯ ФОРМЫ № </a:t>
            </a:r>
            <a:r>
              <a:rPr lang="ru-RU" dirty="0" smtClean="0"/>
              <a:t>1-НКО </a:t>
            </a:r>
            <a:r>
              <a:rPr lang="ru-RU" dirty="0"/>
              <a:t>ЗА 2023 ГОД</a:t>
            </a:r>
          </a:p>
        </p:txBody>
      </p:sp>
    </p:spTree>
    <p:extLst>
      <p:ext uri="{BB962C8B-B14F-4D97-AF65-F5344CB8AC3E}">
        <p14:creationId xmlns:p14="http://schemas.microsoft.com/office/powerpoint/2010/main" val="20593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23">
            <a:extLst>
              <a:ext uri="{FF2B5EF4-FFF2-40B4-BE49-F238E27FC236}">
                <a16:creationId xmlns:a16="http://schemas.microsoft.com/office/drawing/2014/main" xmlns="" id="{01950DA1-BCD8-EDB2-DC7D-A275B3D4A3F2}"/>
              </a:ext>
            </a:extLst>
          </p:cNvPr>
          <p:cNvSpPr/>
          <p:nvPr/>
        </p:nvSpPr>
        <p:spPr>
          <a:xfrm>
            <a:off x="8331662" y="1647840"/>
            <a:ext cx="3254400" cy="4230807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21">
            <a:extLst>
              <a:ext uri="{FF2B5EF4-FFF2-40B4-BE49-F238E27FC236}">
                <a16:creationId xmlns:a16="http://schemas.microsoft.com/office/drawing/2014/main" xmlns="" id="{0C01C6F4-9C01-3FB3-C85B-D700EDBB7C86}"/>
              </a:ext>
            </a:extLst>
          </p:cNvPr>
          <p:cNvSpPr/>
          <p:nvPr/>
        </p:nvSpPr>
        <p:spPr>
          <a:xfrm>
            <a:off x="4514998" y="1647843"/>
            <a:ext cx="3254400" cy="4230808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xmlns="" id="{2175667B-4583-04FE-4801-F6C8F75BDF08}"/>
              </a:ext>
            </a:extLst>
          </p:cNvPr>
          <p:cNvSpPr/>
          <p:nvPr/>
        </p:nvSpPr>
        <p:spPr>
          <a:xfrm>
            <a:off x="695113" y="1647840"/>
            <a:ext cx="3254400" cy="4230807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26C5B066-4021-7483-BF08-5037363E5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2869" y="1884835"/>
            <a:ext cx="2832616" cy="31899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1" dirty="0">
                <a:solidFill>
                  <a:srgbClr val="363194"/>
                </a:solidFill>
              </a:rPr>
              <a:t>Региональные общественные организации</a:t>
            </a:r>
            <a:r>
              <a:rPr lang="ru-RU" dirty="0">
                <a:solidFill>
                  <a:srgbClr val="363194"/>
                </a:solidFill>
              </a:rPr>
              <a:t> </a:t>
            </a:r>
            <a:r>
              <a:rPr lang="ru-RU" dirty="0"/>
              <a:t>предоставляют данные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без </a:t>
            </a:r>
            <a:r>
              <a:rPr lang="ru-RU" b="1" dirty="0"/>
              <a:t>учета </a:t>
            </a:r>
            <a:r>
              <a:rPr lang="ru-RU" dirty="0"/>
              <a:t>деятельности первичных, городских, районных организаций, являющихся юридическими лицами и находящихся в их </a:t>
            </a:r>
            <a:r>
              <a:rPr lang="ru-RU" dirty="0" smtClean="0"/>
              <a:t>подчинении</a:t>
            </a:r>
            <a:endParaRPr lang="ru-RU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dirty="0"/>
              <a:t>Данные по </a:t>
            </a:r>
            <a:r>
              <a:rPr lang="ru-RU" dirty="0" smtClean="0"/>
              <a:t>форме предоставляются </a:t>
            </a:r>
            <a:r>
              <a:rPr lang="ru-RU" b="1" dirty="0"/>
              <a:t>в целом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 </a:t>
            </a:r>
            <a:r>
              <a:rPr lang="ru-RU" b="1" dirty="0"/>
              <a:t>юридическому лицу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 </a:t>
            </a:r>
            <a:r>
              <a:rPr lang="ru-RU" dirty="0"/>
              <a:t>учетом данных обособленных </a:t>
            </a:r>
            <a:r>
              <a:rPr lang="ru-RU" dirty="0" smtClean="0"/>
              <a:t>подразделений</a:t>
            </a:r>
            <a:endParaRPr lang="ru-RU" dirty="0"/>
          </a:p>
        </p:txBody>
      </p:sp>
      <p:sp>
        <p:nvSpPr>
          <p:cNvPr id="15" name="Текст 1">
            <a:extLst>
              <a:ext uri="{FF2B5EF4-FFF2-40B4-BE49-F238E27FC236}">
                <a16:creationId xmlns:a16="http://schemas.microsoft.com/office/drawing/2014/main" xmlns="" id="{D09D36DA-00B8-8876-A31C-6E088EAF637D}"/>
              </a:ext>
            </a:extLst>
          </p:cNvPr>
          <p:cNvSpPr txBox="1">
            <a:spLocks/>
          </p:cNvSpPr>
          <p:nvPr/>
        </p:nvSpPr>
        <p:spPr>
          <a:xfrm>
            <a:off x="8589343" y="1884836"/>
            <a:ext cx="2752549" cy="367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ru-RU" b="1" dirty="0">
                <a:solidFill>
                  <a:srgbClr val="363194"/>
                </a:solidFill>
              </a:rPr>
              <a:t>Стоимостные показатели</a:t>
            </a:r>
            <a:r>
              <a:rPr lang="ru-RU" dirty="0">
                <a:solidFill>
                  <a:srgbClr val="363194"/>
                </a:solidFill>
              </a:rPr>
              <a:t> </a:t>
            </a:r>
            <a:r>
              <a:rPr lang="ru-RU" dirty="0"/>
              <a:t>отражаются </a:t>
            </a:r>
            <a:r>
              <a:rPr lang="ru-RU" b="1" dirty="0"/>
              <a:t>в целых тысячах рублей </a:t>
            </a:r>
            <a:r>
              <a:rPr lang="ru-RU" dirty="0"/>
              <a:t>и заполняются на основе первичных учетных документов, сметы доходов    и расходов, документов бухгалтерского и налогового </a:t>
            </a:r>
            <a:r>
              <a:rPr lang="ru-RU" dirty="0" smtClean="0"/>
              <a:t>учета</a:t>
            </a:r>
            <a:endParaRPr lang="ru-RU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ru-RU" b="1" dirty="0">
                <a:solidFill>
                  <a:srgbClr val="363194"/>
                </a:solidFill>
              </a:rPr>
              <a:t>Средняя численность работников </a:t>
            </a:r>
            <a:r>
              <a:rPr lang="ru-RU" dirty="0"/>
              <a:t>организации              и средняя численность добровольцев (волонтеров) приводится </a:t>
            </a:r>
            <a:r>
              <a:rPr lang="ru-RU" b="1" dirty="0"/>
              <a:t>в целых числах  без </a:t>
            </a:r>
            <a:r>
              <a:rPr lang="ru-RU" b="1" dirty="0" smtClean="0"/>
              <a:t>запятой</a:t>
            </a:r>
            <a:endParaRPr lang="ru-RU" b="1" dirty="0"/>
          </a:p>
          <a:p>
            <a:endParaRPr lang="ru-RU" dirty="0"/>
          </a:p>
          <a:p>
            <a:pPr marL="12700" marR="220979">
              <a:lnSpc>
                <a:spcPct val="100000"/>
              </a:lnSpc>
              <a:spcBef>
                <a:spcPts val="100"/>
              </a:spcBef>
            </a:pPr>
            <a:endParaRPr lang="ru-RU" dirty="0"/>
          </a:p>
        </p:txBody>
      </p:sp>
      <p:sp>
        <p:nvSpPr>
          <p:cNvPr id="7" name="Заголовок 17">
            <a:extLst>
              <a:ext uri="{FF2B5EF4-FFF2-40B4-BE49-F238E27FC236}">
                <a16:creationId xmlns:a16="http://schemas.microsoft.com/office/drawing/2014/main" xmlns="" id="{1EE0FF89-3733-B628-F89F-64A5EFD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397564"/>
            <a:ext cx="8261951" cy="403232"/>
          </a:xfrm>
        </p:spPr>
        <p:txBody>
          <a:bodyPr>
            <a:normAutofit/>
          </a:bodyPr>
          <a:lstStyle/>
          <a:p>
            <a:r>
              <a:rPr lang="ru-RU" dirty="0"/>
              <a:t>ОСОБЕННОСТИ ОТРАЖЕНИЯ ИНФОРМАЦИИ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56163" y="1875106"/>
            <a:ext cx="26444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400" b="1" dirty="0">
                <a:solidFill>
                  <a:srgbClr val="363194"/>
                </a:solidFill>
                <a:cs typeface="Arial"/>
              </a:rPr>
              <a:t>Организации-банкроты</a:t>
            </a:r>
            <a:r>
              <a:rPr lang="ru-RU" sz="1400" dirty="0">
                <a:cs typeface="Arial"/>
              </a:rPr>
              <a:t>, на которых введено конкурсное производство, </a:t>
            </a:r>
            <a:br>
              <a:rPr lang="ru-RU" sz="1400" dirty="0">
                <a:cs typeface="Arial"/>
              </a:rPr>
            </a:br>
            <a:r>
              <a:rPr lang="ru-RU" sz="1400" dirty="0">
                <a:cs typeface="Arial"/>
              </a:rPr>
              <a:t>не освобождаются от предоставления сведений      по </a:t>
            </a:r>
            <a:r>
              <a:rPr lang="ru-RU" sz="1400" dirty="0" smtClean="0">
                <a:cs typeface="Arial"/>
              </a:rPr>
              <a:t>форме</a:t>
            </a:r>
            <a:endParaRPr lang="ru-RU" sz="1400" dirty="0">
              <a:cs typeface="Arial"/>
            </a:endParaRPr>
          </a:p>
          <a:p>
            <a:pPr lvl="0">
              <a:spcBef>
                <a:spcPts val="1200"/>
              </a:spcBef>
            </a:pPr>
            <a:r>
              <a:rPr lang="ru-RU" sz="1400" b="1" dirty="0"/>
              <a:t>В случае отсутствия наблюдаемого явления  обязательно направление </a:t>
            </a:r>
            <a:r>
              <a:rPr lang="ru-RU" sz="1400" dirty="0">
                <a:solidFill>
                  <a:srgbClr val="282A2E"/>
                </a:solidFill>
              </a:rPr>
              <a:t>респондентом  подписанного в установленном порядке отчета по </a:t>
            </a:r>
            <a:r>
              <a:rPr lang="ru-RU" sz="1400" dirty="0" smtClean="0">
                <a:solidFill>
                  <a:srgbClr val="282A2E"/>
                </a:solidFill>
              </a:rPr>
              <a:t>форме, </a:t>
            </a:r>
            <a:r>
              <a:rPr lang="ru-RU" sz="1400" b="1" dirty="0" smtClean="0"/>
              <a:t>незаполненного </a:t>
            </a:r>
            <a:r>
              <a:rPr lang="ru-RU" sz="1400" b="1" dirty="0"/>
              <a:t>значениями показателей («</a:t>
            </a:r>
            <a:r>
              <a:rPr lang="ru-RU" sz="1400" b="1" dirty="0" smtClean="0"/>
              <a:t>пустого» отчета </a:t>
            </a:r>
            <a:r>
              <a:rPr lang="ru-RU" sz="1400" dirty="0">
                <a:solidFill>
                  <a:srgbClr val="282A2E"/>
                </a:solidFill>
              </a:rPr>
              <a:t>по форме</a:t>
            </a:r>
            <a:r>
              <a:rPr lang="ru-RU" sz="1400" dirty="0" smtClean="0">
                <a:solidFill>
                  <a:srgbClr val="282A2E"/>
                </a:solidFill>
              </a:rPr>
              <a:t>)</a:t>
            </a:r>
            <a:endParaRPr lang="ru-RU" sz="1400" dirty="0">
              <a:solidFill>
                <a:srgbClr val="282A2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9"/>
          </p:nvPr>
        </p:nvSpPr>
        <p:spPr>
          <a:xfrm>
            <a:off x="12604320" y="5687719"/>
            <a:ext cx="1712181" cy="29359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3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Доходы и поступления некоммерческой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436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8A449472-9698-EAE8-D42D-B414058DDCAD}"/>
              </a:ext>
            </a:extLst>
          </p:cNvPr>
          <p:cNvSpPr/>
          <p:nvPr/>
        </p:nvSpPr>
        <p:spPr>
          <a:xfrm>
            <a:off x="640961" y="1684794"/>
            <a:ext cx="3204000" cy="7183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7EA34F4F-1E1C-D70E-3D8A-DA06683000ED}"/>
              </a:ext>
            </a:extLst>
          </p:cNvPr>
          <p:cNvSpPr/>
          <p:nvPr/>
        </p:nvSpPr>
        <p:spPr>
          <a:xfrm>
            <a:off x="4243704" y="1712699"/>
            <a:ext cx="3204000" cy="684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BC8EBD52-CDDB-ED1C-E1E3-AB8CBADD50D0}"/>
              </a:ext>
            </a:extLst>
          </p:cNvPr>
          <p:cNvSpPr/>
          <p:nvPr/>
        </p:nvSpPr>
        <p:spPr>
          <a:xfrm>
            <a:off x="4265470" y="2626751"/>
            <a:ext cx="3204000" cy="3348000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202992B-3B6D-BC1B-F1BA-7D5BDEDBD207}"/>
              </a:ext>
            </a:extLst>
          </p:cNvPr>
          <p:cNvCxnSpPr>
            <a:cxnSpLocks/>
          </p:cNvCxnSpPr>
          <p:nvPr/>
        </p:nvCxnSpPr>
        <p:spPr>
          <a:xfrm flipV="1">
            <a:off x="4336873" y="2119284"/>
            <a:ext cx="368062" cy="1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98FD071-AD2D-0505-0ACA-4807A1ED487A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447704" y="2054699"/>
            <a:ext cx="220977" cy="37806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11">
            <a:extLst>
              <a:ext uri="{FF2B5EF4-FFF2-40B4-BE49-F238E27FC236}">
                <a16:creationId xmlns:a16="http://schemas.microsoft.com/office/drawing/2014/main" xmlns="" id="{7060600A-B628-4301-60B3-FCE4D502A6ED}"/>
              </a:ext>
            </a:extLst>
          </p:cNvPr>
          <p:cNvSpPr txBox="1"/>
          <p:nvPr/>
        </p:nvSpPr>
        <p:spPr>
          <a:xfrm>
            <a:off x="4752383" y="1936290"/>
            <a:ext cx="2228596" cy="19749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lang="ru-RU" sz="1200" dirty="0">
                <a:solidFill>
                  <a:schemeClr val="bg1"/>
                </a:solidFill>
              </a:rPr>
              <a:t>ВЫРУЧКА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34" name="object 11">
            <a:extLst>
              <a:ext uri="{FF2B5EF4-FFF2-40B4-BE49-F238E27FC236}">
                <a16:creationId xmlns:a16="http://schemas.microsoft.com/office/drawing/2014/main" xmlns="" id="{CF4B7FFC-7DBC-744E-39D4-1E3C3F37EBFE}"/>
              </a:ext>
            </a:extLst>
          </p:cNvPr>
          <p:cNvSpPr txBox="1"/>
          <p:nvPr/>
        </p:nvSpPr>
        <p:spPr>
          <a:xfrm>
            <a:off x="4423507" y="2781925"/>
            <a:ext cx="2887925" cy="2662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выручка от продажи товаров, работ, услуг (стр. 18)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выручка от поставки товаров, работ, услуг для государственных, муниципальных нужд, нужд бюджетных учреждений (стр.23)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выручка от продажи основных средств (стр. 24)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выручка от продажи акций, облигаций и других ценных бумаг (стр. 26)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выручка от продажи оборотных и внеоборотных средств (стр.27)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ru-RU" sz="1200" dirty="0"/>
          </a:p>
        </p:txBody>
      </p:sp>
      <p:sp>
        <p:nvSpPr>
          <p:cNvPr id="35" name="object 11">
            <a:extLst>
              <a:ext uri="{FF2B5EF4-FFF2-40B4-BE49-F238E27FC236}">
                <a16:creationId xmlns:a16="http://schemas.microsoft.com/office/drawing/2014/main" xmlns="" id="{889C83F5-79E3-F776-3746-080108C87FA9}"/>
              </a:ext>
            </a:extLst>
          </p:cNvPr>
          <p:cNvSpPr txBox="1"/>
          <p:nvPr/>
        </p:nvSpPr>
        <p:spPr>
          <a:xfrm>
            <a:off x="8081665" y="2781925"/>
            <a:ext cx="2786190" cy="2305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доходы от долевого участия в деятельности других организаций (стр. 30)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доходы от сдачи в аренду нежилых зданий и сооружений (стр. 31)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проценты по вкладам (стр.32)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дивиденды и проценты по ценным бумагам (стр.33)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поступления по страховым вкладам (стр.35)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кредиты, займы (стр. 36)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прочие поступления (стр. 37)</a:t>
            </a:r>
            <a:endParaRPr sz="1200" dirty="0"/>
          </a:p>
        </p:txBody>
      </p:sp>
      <p:sp>
        <p:nvSpPr>
          <p:cNvPr id="15" name="Заголовок 14">
            <a:extLst>
              <a:ext uri="{FF2B5EF4-FFF2-40B4-BE49-F238E27FC236}">
                <a16:creationId xmlns:a16="http://schemas.microsoft.com/office/drawing/2014/main" xmlns="" id="{28D1B7AF-8935-38EF-F08E-68031FF3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52" y="425900"/>
            <a:ext cx="9060078" cy="309096"/>
          </a:xfrm>
        </p:spPr>
        <p:txBody>
          <a:bodyPr>
            <a:noAutofit/>
          </a:bodyPr>
          <a:lstStyle/>
          <a:p>
            <a:r>
              <a:rPr lang="ru-RU" dirty="0"/>
              <a:t>ДОХОДЫ И ПОСТУПЛЕНИЯ НЕКОММЕРЧЕСКОЙ ОРГАНИЗАЦИИ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875546" y="1674121"/>
            <a:ext cx="3204000" cy="72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object 11">
            <a:extLst>
              <a:ext uri="{FF2B5EF4-FFF2-40B4-BE49-F238E27FC236}">
                <a16:creationId xmlns:a16="http://schemas.microsoft.com/office/drawing/2014/main" xmlns="" id="{7060600A-B628-4301-60B3-FCE4D502A6ED}"/>
              </a:ext>
            </a:extLst>
          </p:cNvPr>
          <p:cNvSpPr txBox="1"/>
          <p:nvPr/>
        </p:nvSpPr>
        <p:spPr>
          <a:xfrm>
            <a:off x="8049674" y="1798487"/>
            <a:ext cx="2699842" cy="45653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Внереализационные доходы </a:t>
            </a:r>
          </a:p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и иные поступления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071548" y="899386"/>
            <a:ext cx="5590266" cy="568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875858" y="2637384"/>
            <a:ext cx="3204000" cy="3348000"/>
          </a:xfrm>
          <a:prstGeom prst="roundRect">
            <a:avLst>
              <a:gd name="adj" fmla="val 6100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: скругленные углы 6">
            <a:extLst>
              <a:ext uri="{FF2B5EF4-FFF2-40B4-BE49-F238E27FC236}">
                <a16:creationId xmlns:a16="http://schemas.microsoft.com/office/drawing/2014/main" xmlns="" id="{BC8EBD52-CDDB-ED1C-E1E3-AB8CBADD50D0}"/>
              </a:ext>
            </a:extLst>
          </p:cNvPr>
          <p:cNvSpPr/>
          <p:nvPr/>
        </p:nvSpPr>
        <p:spPr>
          <a:xfrm>
            <a:off x="640961" y="2626751"/>
            <a:ext cx="3204000" cy="3348000"/>
          </a:xfrm>
          <a:prstGeom prst="roundRect">
            <a:avLst>
              <a:gd name="adj" fmla="val 5917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object 11">
            <a:extLst>
              <a:ext uri="{FF2B5EF4-FFF2-40B4-BE49-F238E27FC236}">
                <a16:creationId xmlns:a16="http://schemas.microsoft.com/office/drawing/2014/main" xmlns="" id="{CF4B7FFC-7DBC-744E-39D4-1E3C3F37EBFE}"/>
              </a:ext>
            </a:extLst>
          </p:cNvPr>
          <p:cNvSpPr txBox="1"/>
          <p:nvPr/>
        </p:nvSpPr>
        <p:spPr>
          <a:xfrm>
            <a:off x="748961" y="2730639"/>
            <a:ext cx="2988000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целевые поступления (включая пожертвования), гранты  от юридических лиц (стр. 02,07,08,11)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целевые поступления (включая пожертвования), гранты от физических лиц (стр. 03, 04)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целевые поступления из бюджетов всех уровней (стр. 14,15,16)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целевые поступления из государственных внебюджетных фондов (стр. 17)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денежные средства и иное имущество, полученное по завещанию (стр. 06)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денежные средства и имущество, полученное безвозмездно от хозяйственных обществ, учрежденных организацией (стр. 13)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endParaRPr sz="1200" dirty="0"/>
          </a:p>
        </p:txBody>
      </p:sp>
      <p:cxnSp>
        <p:nvCxnSpPr>
          <p:cNvPr id="57" name="Прямая со стрелкой 56"/>
          <p:cNvCxnSpPr>
            <a:stCxn id="27" idx="2"/>
            <a:endCxn id="27" idx="2"/>
          </p:cNvCxnSpPr>
          <p:nvPr/>
        </p:nvCxnSpPr>
        <p:spPr>
          <a:xfrm>
            <a:off x="9477546" y="239669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EF538E24-4CE3-4E55-B6D4-A730FF8B8DFA}"/>
              </a:ext>
            </a:extLst>
          </p:cNvPr>
          <p:cNvCxnSpPr>
            <a:cxnSpLocks/>
          </p:cNvCxnSpPr>
          <p:nvPr/>
        </p:nvCxnSpPr>
        <p:spPr>
          <a:xfrm>
            <a:off x="2229849" y="1166020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8D8F4144-ED54-455F-B8CE-D2AD7B2F4189}"/>
              </a:ext>
            </a:extLst>
          </p:cNvPr>
          <p:cNvCxnSpPr>
            <a:cxnSpLocks/>
            <a:stCxn id="47" idx="2"/>
            <a:endCxn id="5" idx="0"/>
          </p:cNvCxnSpPr>
          <p:nvPr/>
        </p:nvCxnSpPr>
        <p:spPr>
          <a:xfrm flipH="1">
            <a:off x="5845704" y="1467995"/>
            <a:ext cx="0" cy="2447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17AD6904-602C-4203-A71D-214D459D0BD9}"/>
              </a:ext>
            </a:extLst>
          </p:cNvPr>
          <p:cNvCxnSpPr>
            <a:cxnSpLocks/>
          </p:cNvCxnSpPr>
          <p:nvPr/>
        </p:nvCxnSpPr>
        <p:spPr>
          <a:xfrm flipV="1">
            <a:off x="9474760" y="1179095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EF1CB034-4726-482B-8F30-495E7E53C7C8}"/>
              </a:ext>
            </a:extLst>
          </p:cNvPr>
          <p:cNvCxnSpPr>
            <a:cxnSpLocks/>
            <a:stCxn id="27" idx="2"/>
            <a:endCxn id="50" idx="0"/>
          </p:cNvCxnSpPr>
          <p:nvPr/>
        </p:nvCxnSpPr>
        <p:spPr>
          <a:xfrm>
            <a:off x="9477546" y="2396699"/>
            <a:ext cx="312" cy="2406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C0EE1F16-511B-4E5B-B34B-379B92AAEF06}"/>
              </a:ext>
            </a:extLst>
          </p:cNvPr>
          <p:cNvCxnSpPr>
            <a:stCxn id="5" idx="2"/>
            <a:endCxn id="5" idx="2"/>
          </p:cNvCxnSpPr>
          <p:nvPr/>
        </p:nvCxnSpPr>
        <p:spPr>
          <a:xfrm>
            <a:off x="5845704" y="23966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xmlns="" id="{4064F2F2-6C34-4C33-A9B4-D80197157B98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5867470" y="2179569"/>
            <a:ext cx="0" cy="4471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xmlns="" id="{3F6841D2-CF72-4616-AB58-3F9F3FDA2F29}"/>
              </a:ext>
            </a:extLst>
          </p:cNvPr>
          <p:cNvCxnSpPr>
            <a:cxnSpLocks/>
            <a:stCxn id="4" idx="2"/>
            <a:endCxn id="29" idx="0"/>
          </p:cNvCxnSpPr>
          <p:nvPr/>
        </p:nvCxnSpPr>
        <p:spPr>
          <a:xfrm>
            <a:off x="2242961" y="2403160"/>
            <a:ext cx="0" cy="2235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bject 3">
            <a:extLst>
              <a:ext uri="{FF2B5EF4-FFF2-40B4-BE49-F238E27FC236}">
                <a16:creationId xmlns:a16="http://schemas.microsoft.com/office/drawing/2014/main" xmlns="" id="{0BCB1023-DD53-6957-3BCB-EB7504005AFD}"/>
              </a:ext>
            </a:extLst>
          </p:cNvPr>
          <p:cNvSpPr txBox="1"/>
          <p:nvPr/>
        </p:nvSpPr>
        <p:spPr>
          <a:xfrm>
            <a:off x="640961" y="6069446"/>
            <a:ext cx="654167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/>
                <a:cs typeface="Arial"/>
              </a:rPr>
              <a:t>В строке 39 </a:t>
            </a:r>
            <a:r>
              <a:rPr lang="ru-RU" sz="1200" dirty="0">
                <a:latin typeface="Arial"/>
                <a:cs typeface="Arial"/>
              </a:rPr>
              <a:t>из строк 03, 04, 06 отражаются пожертвования </a:t>
            </a:r>
            <a:r>
              <a:rPr lang="ru-RU" sz="1200" b="1" dirty="0">
                <a:latin typeface="Arial"/>
                <a:cs typeface="Arial"/>
              </a:rPr>
              <a:t>физических  </a:t>
            </a:r>
            <a:r>
              <a:rPr lang="ru-RU" sz="1200" b="1" dirty="0" smtClean="0">
                <a:latin typeface="Arial"/>
                <a:cs typeface="Arial"/>
              </a:rPr>
              <a:t>лиц</a:t>
            </a:r>
            <a:endParaRPr lang="ru-RU" sz="1200" dirty="0">
              <a:latin typeface="Arial"/>
              <a:cs typeface="Arial"/>
            </a:endParaRPr>
          </a:p>
          <a:p>
            <a:pPr marL="184150" marR="508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/>
                <a:cs typeface="Arial"/>
              </a:rPr>
              <a:t>В строке 40</a:t>
            </a:r>
            <a:r>
              <a:rPr lang="ru-RU" sz="1200" b="1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ru-RU" sz="1200" dirty="0">
                <a:latin typeface="Arial"/>
                <a:cs typeface="Arial"/>
              </a:rPr>
              <a:t>из </a:t>
            </a:r>
            <a:r>
              <a:rPr lang="ru-RU" sz="1200" dirty="0">
                <a:cs typeface="Arial"/>
              </a:rPr>
              <a:t>строк</a:t>
            </a:r>
            <a:r>
              <a:rPr lang="ru-RU" sz="1200" dirty="0">
                <a:latin typeface="Arial"/>
                <a:cs typeface="Arial"/>
              </a:rPr>
              <a:t> 02, 07, 08, 11, 13 указываются пожертвования </a:t>
            </a:r>
            <a:r>
              <a:rPr lang="ru-RU" sz="1200" b="1" dirty="0">
                <a:latin typeface="Arial"/>
                <a:cs typeface="Arial"/>
              </a:rPr>
              <a:t>юридических </a:t>
            </a:r>
            <a:r>
              <a:rPr lang="ru-RU" sz="1200" b="1" dirty="0" smtClean="0">
                <a:latin typeface="Arial"/>
                <a:cs typeface="Arial"/>
              </a:rPr>
              <a:t>лиц</a:t>
            </a:r>
            <a:endParaRPr sz="1200" dirty="0">
              <a:latin typeface="Arial"/>
              <a:cs typeface="Arial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8778570" y="11911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47" idx="3"/>
          </p:cNvCxnSpPr>
          <p:nvPr/>
        </p:nvCxnSpPr>
        <p:spPr>
          <a:xfrm>
            <a:off x="8661814" y="1183691"/>
            <a:ext cx="8129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2762780" y="1179095"/>
            <a:ext cx="0" cy="4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2242961" y="1179095"/>
            <a:ext cx="102123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: скругленные углы 4">
            <a:extLst>
              <a:ext uri="{FF2B5EF4-FFF2-40B4-BE49-F238E27FC236}">
                <a16:creationId xmlns:a16="http://schemas.microsoft.com/office/drawing/2014/main" xmlns="" id="{7EA34F4F-1E1C-D70E-3D8A-DA06683000ED}"/>
              </a:ext>
            </a:extLst>
          </p:cNvPr>
          <p:cNvSpPr/>
          <p:nvPr/>
        </p:nvSpPr>
        <p:spPr>
          <a:xfrm>
            <a:off x="4251038" y="1693744"/>
            <a:ext cx="3204000" cy="70941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38" name="object 11">
            <a:extLst>
              <a:ext uri="{FF2B5EF4-FFF2-40B4-BE49-F238E27FC236}">
                <a16:creationId xmlns:a16="http://schemas.microsoft.com/office/drawing/2014/main" xmlns="" id="{7060600A-B628-4301-60B3-FCE4D502A6ED}"/>
              </a:ext>
            </a:extLst>
          </p:cNvPr>
          <p:cNvSpPr txBox="1"/>
          <p:nvPr/>
        </p:nvSpPr>
        <p:spPr>
          <a:xfrm>
            <a:off x="4391608" y="1920900"/>
            <a:ext cx="2339789" cy="22826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Выручка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xmlns="" id="{7060600A-B628-4301-60B3-FCE4D502A6ED}"/>
              </a:ext>
            </a:extLst>
          </p:cNvPr>
          <p:cNvSpPr txBox="1"/>
          <p:nvPr/>
        </p:nvSpPr>
        <p:spPr>
          <a:xfrm>
            <a:off x="3253612" y="947514"/>
            <a:ext cx="5209904" cy="6412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Доходы </a:t>
            </a:r>
            <a:r>
              <a:rPr lang="ru-RU" sz="1400" dirty="0">
                <a:solidFill>
                  <a:schemeClr val="bg1"/>
                </a:solidFill>
              </a:rPr>
              <a:t>и поступления некоммерческой организации </a:t>
            </a:r>
            <a:r>
              <a:rPr lang="ru-RU" sz="1200" dirty="0">
                <a:solidFill>
                  <a:schemeClr val="bg1"/>
                </a:solidFill>
              </a:rPr>
              <a:t/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(строка 38)</a:t>
            </a:r>
          </a:p>
          <a:p>
            <a:pPr marL="12700" marR="5080">
              <a:spcBef>
                <a:spcPts val="100"/>
              </a:spcBef>
            </a:pPr>
            <a:endParaRPr lang="ru-RU" sz="1400" dirty="0">
              <a:solidFill>
                <a:srgbClr val="363194"/>
              </a:solidFill>
            </a:endParaRP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xmlns="" id="{7060600A-B628-4301-60B3-FCE4D502A6ED}"/>
              </a:ext>
            </a:extLst>
          </p:cNvPr>
          <p:cNvSpPr txBox="1"/>
          <p:nvPr/>
        </p:nvSpPr>
        <p:spPr>
          <a:xfrm>
            <a:off x="797472" y="1683393"/>
            <a:ext cx="5209904" cy="90024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Взносы</a:t>
            </a:r>
            <a:r>
              <a:rPr lang="ru-RU" sz="1400" dirty="0">
                <a:solidFill>
                  <a:schemeClr val="bg1"/>
                </a:solidFill>
              </a:rPr>
              <a:t>, обязательные платежи, </a:t>
            </a:r>
            <a:endParaRPr lang="ru-RU" sz="1400" dirty="0" smtClean="0">
              <a:solidFill>
                <a:schemeClr val="bg1"/>
              </a:solidFill>
            </a:endParaRPr>
          </a:p>
          <a:p>
            <a:pPr marL="12700" marR="508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пожертвования</a:t>
            </a:r>
            <a:r>
              <a:rPr lang="ru-RU" sz="1400" dirty="0" smtClean="0">
                <a:solidFill>
                  <a:schemeClr val="bg1"/>
                </a:solidFill>
              </a:rPr>
              <a:t>,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безвозмездные 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и целевые поступления</a:t>
            </a:r>
          </a:p>
          <a:p>
            <a:pPr marL="12700" marR="5080">
              <a:spcBef>
                <a:spcPts val="100"/>
              </a:spcBef>
            </a:pPr>
            <a:endParaRPr lang="ru-RU" sz="1400" dirty="0">
              <a:solidFill>
                <a:srgbClr val="3631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Использование денежных средств     и иного 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10125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4">
            <a:extLst>
              <a:ext uri="{FF2B5EF4-FFF2-40B4-BE49-F238E27FC236}">
                <a16:creationId xmlns:a16="http://schemas.microsoft.com/office/drawing/2014/main" xmlns="" id="{28D1B7AF-8935-38EF-F08E-68031FF3A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ИСПОЛЬЗОВАНИЕ</a:t>
            </a:r>
            <a:r>
              <a:rPr lang="ru-RU" dirty="0"/>
              <a:t> </a:t>
            </a:r>
            <a:r>
              <a:rPr lang="ru-RU" sz="2400" dirty="0"/>
              <a:t>ДЕНЕЖНЫХ СРЕДСТВ И ИНОГО ИМУЩЕСТВА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36426" y="985220"/>
            <a:ext cx="4392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1443361" y="1869652"/>
            <a:ext cx="3924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flipH="1">
            <a:off x="6909791" y="1854717"/>
            <a:ext cx="3924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id="{3FE02376-62E8-8CFC-095A-4BC1DF6755B7}"/>
              </a:ext>
            </a:extLst>
          </p:cNvPr>
          <p:cNvSpPr txBox="1"/>
          <p:nvPr/>
        </p:nvSpPr>
        <p:spPr>
          <a:xfrm>
            <a:off x="1620454" y="1932295"/>
            <a:ext cx="2892697" cy="314513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8890" marR="8890">
              <a:spcBef>
                <a:spcPts val="100"/>
              </a:spcBef>
              <a:spcAft>
                <a:spcPts val="0"/>
              </a:spcAft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екущие расходы организации</a:t>
            </a:r>
          </a:p>
          <a:p>
            <a:pPr marL="8890" marR="8890">
              <a:spcBef>
                <a:spcPts val="10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строка 41)</a:t>
            </a:r>
            <a:endParaRPr lang="ru-RU" sz="1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5">
            <a:extLst>
              <a:ext uri="{FF2B5EF4-FFF2-40B4-BE49-F238E27FC236}">
                <a16:creationId xmlns:a16="http://schemas.microsoft.com/office/drawing/2014/main" xmlns="" id="{21F274EB-51E2-E7F1-3556-90A1A752C42C}"/>
              </a:ext>
            </a:extLst>
          </p:cNvPr>
          <p:cNvSpPr/>
          <p:nvPr/>
        </p:nvSpPr>
        <p:spPr>
          <a:xfrm>
            <a:off x="1370699" y="2777507"/>
            <a:ext cx="3924000" cy="2684718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5">
            <a:extLst>
              <a:ext uri="{FF2B5EF4-FFF2-40B4-BE49-F238E27FC236}">
                <a16:creationId xmlns:a16="http://schemas.microsoft.com/office/drawing/2014/main" xmlns="" id="{21F274EB-51E2-E7F1-3556-90A1A752C42C}"/>
              </a:ext>
            </a:extLst>
          </p:cNvPr>
          <p:cNvSpPr/>
          <p:nvPr/>
        </p:nvSpPr>
        <p:spPr>
          <a:xfrm>
            <a:off x="6909791" y="2777507"/>
            <a:ext cx="3923999" cy="2684718"/>
          </a:xfrm>
          <a:prstGeom prst="roundRect">
            <a:avLst>
              <a:gd name="adj" fmla="val 6536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16024" y="2894218"/>
            <a:ext cx="377867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приобретение материальных оборотных активов (стр. 42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оплата труда (стр. 50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страховые взносы на обязательное социальное страхование (стр. 52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арендная плата (стр. 53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оплата услуг сторонних организаций (стр. 56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амортизационные отчисления (стр. 64</a:t>
            </a:r>
            <a:r>
              <a:rPr lang="ru-RU" sz="1200" dirty="0" smtClean="0">
                <a:solidFill>
                  <a:srgbClr val="282A2E"/>
                </a:solidFill>
              </a:rPr>
              <a:t>) 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налоги и отчисления в бюджет (стр. 65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>
              <a:solidFill>
                <a:srgbClr val="282A2E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социальная и благотворительная помощь, пожертвования, гранты некоммерческим организациям и физическим лицам  (стр. 68)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2A2E"/>
                </a:solidFill>
              </a:rPr>
              <a:t>прочие текущие расходы (стр. 63, 66, 67, 82)</a:t>
            </a: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EAA0F9E9-60FE-3C3A-F277-275F7D1F6E38}"/>
              </a:ext>
            </a:extLst>
          </p:cNvPr>
          <p:cNvSpPr txBox="1"/>
          <p:nvPr/>
        </p:nvSpPr>
        <p:spPr>
          <a:xfrm>
            <a:off x="7010712" y="2894218"/>
            <a:ext cx="3746613" cy="2700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dirty="0"/>
              <a:t>перечислено  в нижестоящие организации </a:t>
            </a:r>
            <a:r>
              <a:rPr lang="ru-RU" sz="1200" dirty="0" smtClean="0"/>
              <a:t>      (</a:t>
            </a:r>
            <a:r>
              <a:rPr lang="ru-RU" sz="1200" dirty="0"/>
              <a:t>стр. 85</a:t>
            </a:r>
            <a:r>
              <a:rPr lang="ru-RU" sz="1200" dirty="0" smtClean="0"/>
              <a:t>)</a:t>
            </a:r>
            <a:endParaRPr lang="ru-RU" sz="1200" dirty="0"/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погашение задолженности по основной </a:t>
            </a:r>
            <a:endParaRPr lang="ru-RU" sz="12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100"/>
              </a:spcBef>
            </a:pPr>
            <a:r>
              <a:rPr lang="ru-RU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сумме долга </a:t>
            </a:r>
            <a:r>
              <a:rPr lang="ru-RU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процентам по кредитам и </a:t>
            </a: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займам</a:t>
            </a:r>
          </a:p>
          <a:p>
            <a:pPr marL="12700" marR="5080">
              <a:spcBef>
                <a:spcPts val="100"/>
              </a:spcBef>
            </a:pP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ru-RU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стр. 86</a:t>
            </a: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затраты на </a:t>
            </a:r>
            <a:r>
              <a:rPr lang="ru-RU" sz="1200" dirty="0"/>
              <a:t>приобретение основных средств </a:t>
            </a:r>
            <a:endParaRPr lang="ru-RU" sz="1200" dirty="0" smtClean="0"/>
          </a:p>
          <a:p>
            <a:pPr marL="12700" marR="5080">
              <a:spcBef>
                <a:spcPts val="100"/>
              </a:spcBef>
            </a:pPr>
            <a:r>
              <a:rPr lang="ru-RU" sz="1200" dirty="0"/>
              <a:t> </a:t>
            </a:r>
            <a:r>
              <a:rPr lang="ru-RU" sz="1200" dirty="0" smtClean="0"/>
              <a:t>   и </a:t>
            </a:r>
            <a:r>
              <a:rPr lang="ru-RU" sz="1200" dirty="0"/>
              <a:t>нематериальных активов (стр. 88</a:t>
            </a:r>
            <a:r>
              <a:rPr lang="ru-RU" sz="1200" dirty="0" smtClean="0"/>
              <a:t>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расходы на строительство и модернизацию зданий, строений и сооружений (стр. 90)</a:t>
            </a: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акций, облигаций других ценных бумаг, взносы в уставные капитал и паевые взносы (стр. 91</a:t>
            </a:r>
            <a:r>
              <a:rPr lang="ru-RU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ea typeface="Times New Roman" panose="02020603050405020304" pitchFamily="18" charset="0"/>
            </a:endParaRPr>
          </a:p>
          <a:p>
            <a:pPr marL="184150" marR="508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1200" dirty="0" smtClean="0"/>
              <a:t>прочие </a:t>
            </a:r>
            <a:r>
              <a:rPr lang="ru-RU" sz="1200" dirty="0"/>
              <a:t>расходы (стр. 92</a:t>
            </a:r>
            <a:r>
              <a:rPr lang="ru-RU" sz="1200" dirty="0" smtClean="0"/>
              <a:t>)</a:t>
            </a:r>
            <a:endParaRPr lang="ru-RU" sz="1200" dirty="0"/>
          </a:p>
          <a:p>
            <a:pPr marL="12700" marR="5080">
              <a:spcBef>
                <a:spcPts val="100"/>
              </a:spcBef>
            </a:pPr>
            <a:endParaRPr sz="120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xmlns="" id="{066A3F3A-9950-0C3D-008F-88CB6C1F3CA7}"/>
              </a:ext>
            </a:extLst>
          </p:cNvPr>
          <p:cNvSpPr txBox="1"/>
          <p:nvPr/>
        </p:nvSpPr>
        <p:spPr>
          <a:xfrm>
            <a:off x="1362320" y="5598926"/>
            <a:ext cx="956716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в строке 83 </a:t>
            </a:r>
            <a:r>
              <a:rPr lang="ru-RU" sz="1200" dirty="0">
                <a:solidFill>
                  <a:srgbClr val="282A2E"/>
                </a:solidFill>
              </a:rPr>
              <a:t>из строки 41 заполняются текущие расходы </a:t>
            </a:r>
            <a:r>
              <a:rPr lang="ru-RU" sz="1200" b="1" dirty="0"/>
              <a:t>по основному виду </a:t>
            </a:r>
            <a:r>
              <a:rPr lang="ru-RU" sz="1200" b="1" dirty="0" smtClean="0"/>
              <a:t>деятельности </a:t>
            </a:r>
          </a:p>
          <a:p>
            <a:r>
              <a:rPr lang="ru-RU" sz="1200" dirty="0" smtClean="0">
                <a:solidFill>
                  <a:srgbClr val="282A2E"/>
                </a:solidFill>
              </a:rPr>
              <a:t>    У </a:t>
            </a:r>
            <a:r>
              <a:rPr lang="ru-RU" sz="1200" dirty="0">
                <a:solidFill>
                  <a:srgbClr val="282A2E"/>
                </a:solidFill>
              </a:rPr>
              <a:t>организаций  с одним видом деятельности данные по строкам 41 и 83 будут </a:t>
            </a:r>
            <a:r>
              <a:rPr lang="ru-RU" sz="1200" dirty="0" smtClean="0">
                <a:solidFill>
                  <a:srgbClr val="282A2E"/>
                </a:solidFill>
              </a:rPr>
              <a:t>равны</a:t>
            </a:r>
            <a:endParaRPr lang="ru-RU" sz="1200" dirty="0"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xmlns="" id="{12E334DD-3062-D1AA-00E2-738CDC13797D}"/>
              </a:ext>
            </a:extLst>
          </p:cNvPr>
          <p:cNvSpPr txBox="1"/>
          <p:nvPr/>
        </p:nvSpPr>
        <p:spPr>
          <a:xfrm>
            <a:off x="1362321" y="6088145"/>
            <a:ext cx="95671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в строке 84</a:t>
            </a:r>
            <a:r>
              <a:rPr lang="ru-RU" sz="1200" b="1" dirty="0">
                <a:solidFill>
                  <a:schemeClr val="accent1"/>
                </a:solidFill>
              </a:rPr>
              <a:t> </a:t>
            </a:r>
            <a:r>
              <a:rPr lang="ru-RU" sz="1200" dirty="0">
                <a:solidFill>
                  <a:srgbClr val="282A2E"/>
                </a:solidFill>
              </a:rPr>
              <a:t>из строки 41 указываются </a:t>
            </a:r>
            <a:r>
              <a:rPr lang="ru-RU" sz="1200" b="1" dirty="0"/>
              <a:t>данные о текущих расходах на содержание и обслуживание организации</a:t>
            </a:r>
            <a:r>
              <a:rPr lang="ru-RU" sz="1200" u="sng" dirty="0">
                <a:solidFill>
                  <a:schemeClr val="accent1"/>
                </a:solidFill>
              </a:rPr>
              <a:t> </a:t>
            </a:r>
            <a:r>
              <a:rPr lang="ru-RU" sz="1200" dirty="0">
                <a:solidFill>
                  <a:srgbClr val="282A2E"/>
                </a:solidFill>
              </a:rPr>
              <a:t>(административные и общехозяйственные расходы</a:t>
            </a:r>
            <a:r>
              <a:rPr lang="ru-RU" sz="1200" dirty="0" smtClean="0">
                <a:solidFill>
                  <a:srgbClr val="282A2E"/>
                </a:solidFill>
              </a:rPr>
              <a:t>)</a:t>
            </a:r>
            <a:endParaRPr lang="ru-RU" sz="1200" dirty="0"/>
          </a:p>
        </p:txBody>
      </p:sp>
      <p:cxnSp>
        <p:nvCxnSpPr>
          <p:cNvPr id="24" name="Прямая соединительная линия 23"/>
          <p:cNvCxnSpPr>
            <a:stCxn id="7" idx="2"/>
          </p:cNvCxnSpPr>
          <p:nvPr/>
        </p:nvCxnSpPr>
        <p:spPr>
          <a:xfrm flipH="1" flipV="1">
            <a:off x="3405360" y="2398295"/>
            <a:ext cx="1" cy="47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7" idx="2"/>
          </p:cNvCxnSpPr>
          <p:nvPr/>
        </p:nvCxnSpPr>
        <p:spPr>
          <a:xfrm flipV="1">
            <a:off x="3405360" y="2445652"/>
            <a:ext cx="1" cy="3415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871790" y="2445652"/>
            <a:ext cx="0" cy="3467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>
            <a:endCxn id="6" idx="3"/>
          </p:cNvCxnSpPr>
          <p:nvPr/>
        </p:nvCxnSpPr>
        <p:spPr>
          <a:xfrm flipH="1">
            <a:off x="8328426" y="1273220"/>
            <a:ext cx="5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8" idx="0"/>
          </p:cNvCxnSpPr>
          <p:nvPr/>
        </p:nvCxnSpPr>
        <p:spPr>
          <a:xfrm>
            <a:off x="8868426" y="1265454"/>
            <a:ext cx="0" cy="57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3396426" y="1296263"/>
            <a:ext cx="5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96426" y="1296263"/>
            <a:ext cx="0" cy="57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ject 11">
            <a:extLst>
              <a:ext uri="{FF2B5EF4-FFF2-40B4-BE49-F238E27FC236}">
                <a16:creationId xmlns:a16="http://schemas.microsoft.com/office/drawing/2014/main" xmlns="" id="{3FE02376-62E8-8CFC-095A-4BC1DF6755B7}"/>
              </a:ext>
            </a:extLst>
          </p:cNvPr>
          <p:cNvSpPr txBox="1"/>
          <p:nvPr/>
        </p:nvSpPr>
        <p:spPr>
          <a:xfrm>
            <a:off x="7074510" y="2000395"/>
            <a:ext cx="2892697" cy="314513"/>
          </a:xfrm>
          <a:prstGeom prst="rect">
            <a:avLst/>
          </a:prstGeom>
        </p:spPr>
        <p:txBody>
          <a:bodyPr vert="horz" wrap="square" lIns="0" tIns="12700" rIns="0" bIns="0" rtlCol="0">
            <a:noAutofit/>
          </a:bodyPr>
          <a:lstStyle/>
          <a:p>
            <a:pPr marL="8890" marR="8890">
              <a:spcBef>
                <a:spcPts val="100"/>
              </a:spcBef>
            </a:pPr>
            <a:r>
              <a:rPr lang="ru-RU" sz="1400" dirty="0" smtClean="0">
                <a:solidFill>
                  <a:schemeClr val="bg1"/>
                </a:solidFill>
              </a:rPr>
              <a:t>Другие  </a:t>
            </a:r>
            <a:r>
              <a:rPr lang="ru-RU" sz="1400" dirty="0">
                <a:solidFill>
                  <a:schemeClr val="bg1"/>
                </a:solidFill>
              </a:rPr>
              <a:t>расходы организации </a:t>
            </a:r>
          </a:p>
          <a:p>
            <a:pPr marL="8890" marR="8890">
              <a:spcBef>
                <a:spcPts val="100"/>
              </a:spcBef>
              <a:spcAft>
                <a:spcPts val="0"/>
              </a:spcAft>
            </a:pPr>
            <a:endParaRPr lang="ru-RU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" marR="8890">
              <a:spcBef>
                <a:spcPts val="10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строка 41)</a:t>
            </a:r>
            <a:endParaRPr lang="ru-RU" sz="12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7323" y="1020385"/>
            <a:ext cx="29137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Использовано </a:t>
            </a:r>
            <a:r>
              <a:rPr lang="ru-RU" sz="1400" dirty="0">
                <a:solidFill>
                  <a:schemeClr val="bg1"/>
                </a:solidFill>
              </a:rPr>
              <a:t>средств</a:t>
            </a:r>
          </a:p>
          <a:p>
            <a:r>
              <a:rPr lang="ru-RU" sz="1200" dirty="0">
                <a:solidFill>
                  <a:schemeClr val="bg1"/>
                </a:solidFill>
              </a:rPr>
              <a:t>(строка 93</a:t>
            </a:r>
            <a:r>
              <a:rPr lang="ru-RU" sz="1200" dirty="0" smtClean="0">
                <a:solidFill>
                  <a:schemeClr val="bg1"/>
                </a:solidFill>
              </a:rPr>
              <a:t>)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1386</Words>
  <Application>Microsoft Office PowerPoint</Application>
  <PresentationFormat>Произвольный</PresentationFormat>
  <Paragraphs>207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ФОРМА N 1-НКО</vt:lpstr>
      <vt:lpstr>Презентация PowerPoint</vt:lpstr>
      <vt:lpstr>1</vt:lpstr>
      <vt:lpstr>ПОРЯДОК ПРЕДОСТАВЛЕНИЯ ФОРМЫ № 1-НКО ЗА 2023 ГОД</vt:lpstr>
      <vt:lpstr>ОСОБЕННОСТИ ОТРАЖЕНИЯ ИНФОРМАЦИИ</vt:lpstr>
      <vt:lpstr>2</vt:lpstr>
      <vt:lpstr>ДОХОДЫ И ПОСТУПЛЕНИЯ НЕКОММЕРЧЕСКОЙ ОРГАНИЗАЦИИ</vt:lpstr>
      <vt:lpstr>3</vt:lpstr>
      <vt:lpstr>ИСПОЛЬЗОВАНИЕ ДЕНЕЖНЫХ СРЕДСТВ И ИНОГО ИМУЩЕСТВА</vt:lpstr>
      <vt:lpstr>4</vt:lpstr>
      <vt:lpstr>СООТВЕТСТВИЕ ПОКАЗАТЕЛЕЙ ФОРМЫ № 1-НКО  И ФОРМ №№ П-4 И 1-Т</vt:lpstr>
      <vt:lpstr>ОТРАЖЕНИЕ ЧИСЛЕННОСТИ ДОБРОВОЛЬЦЕВ (ВОЛОНТЕРОВ)     В ФОРМЕ № 1-НКО</vt:lpstr>
      <vt:lpstr>5</vt:lpstr>
      <vt:lpstr>АДМИНИСТРАТИВНАЯ ОТВЕТСТВЕННОСТЬ  ЗА ПРАВОНАРУШЕНИЯ</vt:lpstr>
      <vt:lpstr>6</vt:lpstr>
      <vt:lpstr>КОНТАКТНЫЕ  ДАННЫЕ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Токарева Екатерина Дмитриевна</dc:creator>
  <cp:lastModifiedBy>Рычкова Ирина Викторовна</cp:lastModifiedBy>
  <cp:revision>377</cp:revision>
  <cp:lastPrinted>2024-02-09T08:35:18Z</cp:lastPrinted>
  <dcterms:created xsi:type="dcterms:W3CDTF">2023-12-06T11:24:07Z</dcterms:created>
  <dcterms:modified xsi:type="dcterms:W3CDTF">2024-02-14T07:31:33Z</dcterms:modified>
</cp:coreProperties>
</file>